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56" r:id="rId1"/>
    <p:sldMasterId id="2147484086" r:id="rId2"/>
  </p:sldMasterIdLst>
  <p:notesMasterIdLst>
    <p:notesMasterId r:id="rId17"/>
  </p:notesMasterIdLst>
  <p:handoutMasterIdLst>
    <p:handoutMasterId r:id="rId18"/>
  </p:handoutMasterIdLst>
  <p:sldIdLst>
    <p:sldId id="668" r:id="rId3"/>
    <p:sldId id="643" r:id="rId4"/>
    <p:sldId id="673" r:id="rId5"/>
    <p:sldId id="699" r:id="rId6"/>
    <p:sldId id="700" r:id="rId7"/>
    <p:sldId id="698" r:id="rId8"/>
    <p:sldId id="677" r:id="rId9"/>
    <p:sldId id="676" r:id="rId10"/>
    <p:sldId id="697" r:id="rId11"/>
    <p:sldId id="686" r:id="rId12"/>
    <p:sldId id="690" r:id="rId13"/>
    <p:sldId id="694" r:id="rId14"/>
    <p:sldId id="689" r:id="rId15"/>
    <p:sldId id="695" r:id="rId16"/>
  </p:sldIdLst>
  <p:sldSz cx="12801600" cy="9601200" type="A3"/>
  <p:notesSz cx="9926638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577850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1158875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7383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2319338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2260D7A-45DB-4C9A-8A01-8F020885147A}">
          <p14:sldIdLst>
            <p14:sldId id="668"/>
            <p14:sldId id="643"/>
            <p14:sldId id="673"/>
            <p14:sldId id="699"/>
            <p14:sldId id="700"/>
            <p14:sldId id="698"/>
            <p14:sldId id="677"/>
            <p14:sldId id="676"/>
            <p14:sldId id="697"/>
            <p14:sldId id="686"/>
            <p14:sldId id="690"/>
            <p14:sldId id="694"/>
            <p14:sldId id="689"/>
            <p14:sldId id="6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2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B1"/>
    <a:srgbClr val="FEA544"/>
    <a:srgbClr val="0068AF"/>
    <a:srgbClr val="0D79CA"/>
    <a:srgbClr val="6666FF"/>
    <a:srgbClr val="FFCC66"/>
    <a:srgbClr val="D2E9FE"/>
    <a:srgbClr val="9EE0F8"/>
    <a:srgbClr val="FFCC00"/>
    <a:srgbClr val="3488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215" autoAdjust="0"/>
    <p:restoredTop sz="89186" autoAdjust="0"/>
  </p:normalViewPr>
  <p:slideViewPr>
    <p:cSldViewPr snapToGrid="0">
      <p:cViewPr varScale="1">
        <p:scale>
          <a:sx n="64" d="100"/>
          <a:sy n="64" d="100"/>
        </p:scale>
        <p:origin x="1661" y="72"/>
      </p:cViewPr>
      <p:guideLst>
        <p:guide orient="horz" pos="3024"/>
        <p:guide pos="4033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12" d="100"/>
          <a:sy n="112" d="100"/>
        </p:scale>
        <p:origin x="-276" y="-78"/>
      </p:cViewPr>
      <p:guideLst>
        <p:guide orient="horz" pos="2142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946" cy="341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32" tIns="45616" rIns="91232" bIns="4561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4696" y="0"/>
            <a:ext cx="4301946" cy="341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32" tIns="45616" rIns="91232" bIns="4561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26"/>
            <a:ext cx="4301946" cy="341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32" tIns="45616" rIns="91232" bIns="4561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4696" y="6456326"/>
            <a:ext cx="4301946" cy="341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32" tIns="45616" rIns="91232" bIns="456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4DE93C0-8404-4685-9B5B-741BD62072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76603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946" cy="341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32" tIns="45616" rIns="91232" bIns="4561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1403" y="0"/>
            <a:ext cx="4304140" cy="341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32" tIns="45616" rIns="91232" bIns="456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140" y="3228713"/>
            <a:ext cx="7946360" cy="3059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32" tIns="45616" rIns="91232" bIns="456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25"/>
            <a:ext cx="4301946" cy="34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32" tIns="45616" rIns="91232" bIns="4561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1403" y="6456325"/>
            <a:ext cx="4304140" cy="34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32" tIns="45616" rIns="91232" bIns="456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268FF6B-90AA-4DC9-8B3F-80A2F398EC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75947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1pPr>
    <a:lvl2pPr marL="57785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2pPr>
    <a:lvl3pPr marL="1158875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3pPr>
    <a:lvl4pPr marL="17383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4pPr>
    <a:lvl5pPr marL="2319338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5pPr>
    <a:lvl6pPr marL="2901838" algn="l" defTabSz="116073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82203" algn="l" defTabSz="116073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62571" algn="l" defTabSz="116073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642939" algn="l" defTabSz="116073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75D14ED-3E44-462F-8719-41000B30D7DA}" type="slidenum">
              <a:rPr lang="ru-RU" altLang="ru-RU" smtClean="0">
                <a:solidFill>
                  <a:srgbClr val="000000"/>
                </a:solidFill>
              </a:rPr>
              <a:pPr/>
              <a:t>1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307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516971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gray">
          <a:xfrm>
            <a:off x="4088717" y="500063"/>
            <a:ext cx="8567224" cy="400050"/>
          </a:xfrm>
          <a:prstGeom prst="rect">
            <a:avLst/>
          </a:prstGeom>
          <a:solidFill>
            <a:srgbClr val="1F497D"/>
          </a:solidFill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75600" tIns="75600" rIns="75600" bIns="75600" anchor="ctr" anchorCtr="1"/>
          <a:lstStyle/>
          <a:p>
            <a:pPr defTabSz="1280160">
              <a:defRPr/>
            </a:pPr>
            <a:endParaRPr lang="ru-RU" sz="25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 userDrawn="1"/>
        </p:nvSpPr>
        <p:spPr bwMode="auto">
          <a:xfrm>
            <a:off x="4092820" y="515622"/>
            <a:ext cx="8546709" cy="40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/>
          <a:lstStyle/>
          <a:p>
            <a:pPr algn="r" defTabSz="1280160">
              <a:defRPr/>
            </a:pPr>
            <a:endParaRPr lang="en-US" sz="14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" name="Line 28"/>
          <p:cNvSpPr>
            <a:spLocks noChangeShapeType="1"/>
          </p:cNvSpPr>
          <p:nvPr userDrawn="1"/>
        </p:nvSpPr>
        <p:spPr bwMode="auto">
          <a:xfrm>
            <a:off x="4166677" y="8207693"/>
            <a:ext cx="83764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28016" tIns="64008" rIns="128016" bIns="64008"/>
          <a:lstStyle/>
          <a:p>
            <a:pPr defTabSz="1280160">
              <a:defRPr/>
            </a:pPr>
            <a:endParaRPr lang="ru-RU" sz="25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4074356" y="7723190"/>
            <a:ext cx="8282061" cy="40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/>
          <a:lstStyle/>
          <a:p>
            <a:pPr defTabSz="1280160">
              <a:spcBef>
                <a:spcPct val="20000"/>
              </a:spcBef>
              <a:defRPr/>
            </a:pPr>
            <a:r>
              <a:rPr lang="ru-RU" sz="2200" dirty="0">
                <a:solidFill>
                  <a:prstClr val="black"/>
                </a:solidFill>
                <a:latin typeface="Arial"/>
              </a:rPr>
              <a:t>Октябрь 2014</a:t>
            </a:r>
          </a:p>
          <a:p>
            <a:pPr defTabSz="1280160">
              <a:spcBef>
                <a:spcPct val="20000"/>
              </a:spcBef>
              <a:defRPr/>
            </a:pPr>
            <a:endParaRPr lang="ru-RU" sz="2200" dirty="0">
              <a:solidFill>
                <a:prstClr val="black"/>
              </a:solidFill>
              <a:latin typeface="Arial"/>
            </a:endParaRPr>
          </a:p>
          <a:p>
            <a:pPr defTabSz="1280160">
              <a:spcBef>
                <a:spcPct val="20000"/>
              </a:spcBef>
              <a:defRPr/>
            </a:pPr>
            <a:endParaRPr lang="en-US" sz="2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Rectangle 32"/>
          <p:cNvSpPr>
            <a:spLocks noChangeArrowheads="1"/>
          </p:cNvSpPr>
          <p:nvPr userDrawn="1"/>
        </p:nvSpPr>
        <p:spPr bwMode="auto">
          <a:xfrm>
            <a:off x="4074356" y="8227697"/>
            <a:ext cx="8282061" cy="40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/>
          <a:lstStyle/>
          <a:p>
            <a:pPr defTabSz="1280160">
              <a:spcBef>
                <a:spcPct val="20000"/>
              </a:spcBef>
            </a:pPr>
            <a:endParaRPr lang="en-US" sz="2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075422" y="3291120"/>
            <a:ext cx="8281108" cy="1753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lIns="128016" tIns="64008" rIns="128016" bIns="64008"/>
          <a:lstStyle>
            <a:lvl1pPr algn="l">
              <a:defRPr sz="390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4075422" y="5443200"/>
            <a:ext cx="8281108" cy="1375920"/>
          </a:xfrm>
          <a:prstGeom prst="rect">
            <a:avLst/>
          </a:prstGeom>
        </p:spPr>
        <p:txBody>
          <a:bodyPr lIns="128016" tIns="64008" rIns="128016" bIns="64008"/>
          <a:lstStyle>
            <a:lvl1pPr>
              <a:defRPr sz="22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FB916CD-3242-4954-8428-98727A4CB1BE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3136804" y="242253"/>
            <a:ext cx="9496571" cy="257810"/>
          </a:xfrm>
          <a:prstGeom prst="rect">
            <a:avLst/>
          </a:prstGeom>
          <a:noFill/>
        </p:spPr>
        <p:txBody>
          <a:bodyPr lIns="128016" tIns="64008" rIns="128016" bIns="64008">
            <a:spAutoFit/>
          </a:bodyPr>
          <a:lstStyle/>
          <a:p>
            <a:pPr algn="r" defTabSz="1280160">
              <a:defRPr/>
            </a:pPr>
            <a:r>
              <a:rPr lang="en-US" sz="800" dirty="0">
                <a:solidFill>
                  <a:srgbClr val="8DB4E3">
                    <a:lumMod val="50000"/>
                  </a:srgbClr>
                </a:solidFill>
                <a:latin typeface="Arial"/>
              </a:rPr>
              <a:t> </a:t>
            </a:r>
            <a:r>
              <a:rPr lang="ru-RU" sz="800" dirty="0">
                <a:solidFill>
                  <a:srgbClr val="8DB4E3">
                    <a:lumMod val="50000"/>
                  </a:srgbClr>
                </a:solidFill>
                <a:latin typeface="Arial"/>
              </a:rPr>
              <a:t>С</a:t>
            </a:r>
            <a:r>
              <a:rPr lang="en-US" sz="800" dirty="0">
                <a:solidFill>
                  <a:srgbClr val="8DB4E3">
                    <a:lumMod val="50000"/>
                  </a:srgbClr>
                </a:solidFill>
                <a:latin typeface="Arial"/>
              </a:rPr>
              <a:t> </a:t>
            </a:r>
            <a:r>
              <a:rPr lang="ru-RU" sz="800" dirty="0">
                <a:solidFill>
                  <a:srgbClr val="8DB4E3">
                    <a:lumMod val="50000"/>
                  </a:srgbClr>
                </a:solidFill>
                <a:latin typeface="Arial"/>
              </a:rPr>
              <a:t>Т</a:t>
            </a:r>
            <a:r>
              <a:rPr lang="en-US" sz="800" dirty="0">
                <a:solidFill>
                  <a:srgbClr val="8DB4E3">
                    <a:lumMod val="50000"/>
                  </a:srgbClr>
                </a:solidFill>
                <a:latin typeface="Arial"/>
              </a:rPr>
              <a:t> </a:t>
            </a:r>
            <a:r>
              <a:rPr lang="ru-RU" sz="800" dirty="0">
                <a:solidFill>
                  <a:srgbClr val="8DB4E3">
                    <a:lumMod val="50000"/>
                  </a:srgbClr>
                </a:solidFill>
                <a:latin typeface="Arial"/>
              </a:rPr>
              <a:t>Р</a:t>
            </a:r>
            <a:r>
              <a:rPr lang="en-US" sz="800" dirty="0">
                <a:solidFill>
                  <a:srgbClr val="8DB4E3">
                    <a:lumMod val="50000"/>
                  </a:srgbClr>
                </a:solidFill>
                <a:latin typeface="Arial"/>
              </a:rPr>
              <a:t> </a:t>
            </a:r>
            <a:r>
              <a:rPr lang="ru-RU" sz="800" dirty="0">
                <a:solidFill>
                  <a:srgbClr val="8DB4E3">
                    <a:lumMod val="50000"/>
                  </a:srgbClr>
                </a:solidFill>
                <a:latin typeface="Arial"/>
              </a:rPr>
              <a:t>О</a:t>
            </a:r>
            <a:r>
              <a:rPr lang="en-US" sz="800" dirty="0">
                <a:solidFill>
                  <a:srgbClr val="8DB4E3">
                    <a:lumMod val="50000"/>
                  </a:srgbClr>
                </a:solidFill>
                <a:latin typeface="Arial"/>
              </a:rPr>
              <a:t> </a:t>
            </a:r>
            <a:r>
              <a:rPr lang="ru-RU" sz="800" dirty="0">
                <a:solidFill>
                  <a:srgbClr val="8DB4E3">
                    <a:lumMod val="50000"/>
                  </a:srgbClr>
                </a:solidFill>
                <a:latin typeface="Arial"/>
              </a:rPr>
              <a:t>Г</a:t>
            </a:r>
            <a:r>
              <a:rPr lang="en-US" sz="800" dirty="0">
                <a:solidFill>
                  <a:srgbClr val="8DB4E3">
                    <a:lumMod val="50000"/>
                  </a:srgbClr>
                </a:solidFill>
                <a:latin typeface="Arial"/>
              </a:rPr>
              <a:t> </a:t>
            </a:r>
            <a:r>
              <a:rPr lang="ru-RU" sz="800" dirty="0">
                <a:solidFill>
                  <a:srgbClr val="8DB4E3">
                    <a:lumMod val="50000"/>
                  </a:srgbClr>
                </a:solidFill>
                <a:latin typeface="Arial"/>
              </a:rPr>
              <a:t>О </a:t>
            </a:r>
            <a:r>
              <a:rPr lang="en-US" sz="800" dirty="0">
                <a:solidFill>
                  <a:srgbClr val="8DB4E3">
                    <a:lumMod val="50000"/>
                  </a:srgbClr>
                </a:solidFill>
                <a:latin typeface="Arial"/>
              </a:rPr>
              <a:t> </a:t>
            </a:r>
            <a:r>
              <a:rPr lang="ru-RU" sz="800" dirty="0">
                <a:solidFill>
                  <a:srgbClr val="8DB4E3">
                    <a:lumMod val="50000"/>
                  </a:srgbClr>
                </a:solidFill>
                <a:latin typeface="Arial"/>
              </a:rPr>
              <a:t>К</a:t>
            </a:r>
            <a:r>
              <a:rPr lang="en-US" sz="800" dirty="0">
                <a:solidFill>
                  <a:srgbClr val="8DB4E3">
                    <a:lumMod val="50000"/>
                  </a:srgbClr>
                </a:solidFill>
                <a:latin typeface="Arial"/>
              </a:rPr>
              <a:t> </a:t>
            </a:r>
            <a:r>
              <a:rPr lang="ru-RU" sz="800" dirty="0">
                <a:solidFill>
                  <a:srgbClr val="8DB4E3">
                    <a:lumMod val="50000"/>
                  </a:srgbClr>
                </a:solidFill>
                <a:latin typeface="Arial"/>
              </a:rPr>
              <a:t>О</a:t>
            </a:r>
            <a:r>
              <a:rPr lang="en-US" sz="800" dirty="0">
                <a:solidFill>
                  <a:srgbClr val="8DB4E3">
                    <a:lumMod val="50000"/>
                  </a:srgbClr>
                </a:solidFill>
                <a:latin typeface="Arial"/>
              </a:rPr>
              <a:t> </a:t>
            </a:r>
            <a:r>
              <a:rPr lang="ru-RU" sz="800" dirty="0">
                <a:solidFill>
                  <a:srgbClr val="8DB4E3">
                    <a:lumMod val="50000"/>
                  </a:srgbClr>
                </a:solidFill>
                <a:latin typeface="Arial"/>
              </a:rPr>
              <a:t>Н</a:t>
            </a:r>
            <a:r>
              <a:rPr lang="en-US" sz="800" dirty="0">
                <a:solidFill>
                  <a:srgbClr val="8DB4E3">
                    <a:lumMod val="50000"/>
                  </a:srgbClr>
                </a:solidFill>
                <a:latin typeface="Arial"/>
              </a:rPr>
              <a:t> </a:t>
            </a:r>
            <a:r>
              <a:rPr lang="ru-RU" sz="800" dirty="0">
                <a:solidFill>
                  <a:srgbClr val="8DB4E3">
                    <a:lumMod val="50000"/>
                  </a:srgbClr>
                </a:solidFill>
                <a:latin typeface="Arial"/>
              </a:rPr>
              <a:t>Ф</a:t>
            </a:r>
            <a:r>
              <a:rPr lang="en-US" sz="800" dirty="0">
                <a:solidFill>
                  <a:srgbClr val="8DB4E3">
                    <a:lumMod val="50000"/>
                  </a:srgbClr>
                </a:solidFill>
                <a:latin typeface="Arial"/>
              </a:rPr>
              <a:t> </a:t>
            </a:r>
            <a:r>
              <a:rPr lang="ru-RU" sz="800" dirty="0">
                <a:solidFill>
                  <a:srgbClr val="8DB4E3">
                    <a:lumMod val="50000"/>
                  </a:srgbClr>
                </a:solidFill>
                <a:latin typeface="Arial"/>
              </a:rPr>
              <a:t>И</a:t>
            </a:r>
            <a:r>
              <a:rPr lang="en-US" sz="800" dirty="0">
                <a:solidFill>
                  <a:srgbClr val="8DB4E3">
                    <a:lumMod val="50000"/>
                  </a:srgbClr>
                </a:solidFill>
                <a:latin typeface="Arial"/>
              </a:rPr>
              <a:t> </a:t>
            </a:r>
            <a:r>
              <a:rPr lang="ru-RU" sz="800" dirty="0">
                <a:solidFill>
                  <a:srgbClr val="8DB4E3">
                    <a:lumMod val="50000"/>
                  </a:srgbClr>
                </a:solidFill>
                <a:latin typeface="Arial"/>
              </a:rPr>
              <a:t>Д</a:t>
            </a:r>
            <a:r>
              <a:rPr lang="en-US" sz="800" dirty="0">
                <a:solidFill>
                  <a:srgbClr val="8DB4E3">
                    <a:lumMod val="50000"/>
                  </a:srgbClr>
                </a:solidFill>
                <a:latin typeface="Arial"/>
              </a:rPr>
              <a:t> </a:t>
            </a:r>
            <a:r>
              <a:rPr lang="ru-RU" sz="800" dirty="0">
                <a:solidFill>
                  <a:srgbClr val="8DB4E3">
                    <a:lumMod val="50000"/>
                  </a:srgbClr>
                </a:solidFill>
                <a:latin typeface="Arial"/>
              </a:rPr>
              <a:t>Е</a:t>
            </a:r>
            <a:r>
              <a:rPr lang="en-US" sz="800" dirty="0">
                <a:solidFill>
                  <a:srgbClr val="8DB4E3">
                    <a:lumMod val="50000"/>
                  </a:srgbClr>
                </a:solidFill>
                <a:latin typeface="Arial"/>
              </a:rPr>
              <a:t> </a:t>
            </a:r>
            <a:r>
              <a:rPr lang="ru-RU" sz="800" dirty="0">
                <a:solidFill>
                  <a:srgbClr val="8DB4E3">
                    <a:lumMod val="50000"/>
                  </a:srgbClr>
                </a:solidFill>
                <a:latin typeface="Arial"/>
              </a:rPr>
              <a:t>Н</a:t>
            </a:r>
            <a:r>
              <a:rPr lang="en-US" sz="800" dirty="0">
                <a:solidFill>
                  <a:srgbClr val="8DB4E3">
                    <a:lumMod val="50000"/>
                  </a:srgbClr>
                </a:solidFill>
                <a:latin typeface="Arial"/>
              </a:rPr>
              <a:t> </a:t>
            </a:r>
            <a:r>
              <a:rPr lang="ru-RU" sz="800" dirty="0">
                <a:solidFill>
                  <a:srgbClr val="8DB4E3">
                    <a:lumMod val="50000"/>
                  </a:srgbClr>
                </a:solidFill>
                <a:latin typeface="Arial"/>
              </a:rPr>
              <a:t>Ц</a:t>
            </a:r>
            <a:r>
              <a:rPr lang="en-US" sz="800" dirty="0">
                <a:solidFill>
                  <a:srgbClr val="8DB4E3">
                    <a:lumMod val="50000"/>
                  </a:srgbClr>
                </a:solidFill>
                <a:latin typeface="Arial"/>
              </a:rPr>
              <a:t> </a:t>
            </a:r>
            <a:r>
              <a:rPr lang="ru-RU" sz="800" dirty="0">
                <a:solidFill>
                  <a:srgbClr val="8DB4E3">
                    <a:lumMod val="50000"/>
                  </a:srgbClr>
                </a:solidFill>
                <a:latin typeface="Arial"/>
              </a:rPr>
              <a:t>И</a:t>
            </a:r>
            <a:r>
              <a:rPr lang="en-US" sz="800" dirty="0">
                <a:solidFill>
                  <a:srgbClr val="8DB4E3">
                    <a:lumMod val="50000"/>
                  </a:srgbClr>
                </a:solidFill>
                <a:latin typeface="Arial"/>
              </a:rPr>
              <a:t> </a:t>
            </a:r>
            <a:r>
              <a:rPr lang="ru-RU" sz="800" dirty="0">
                <a:solidFill>
                  <a:srgbClr val="8DB4E3">
                    <a:lumMod val="50000"/>
                  </a:srgbClr>
                </a:solidFill>
                <a:latin typeface="Arial"/>
              </a:rPr>
              <a:t>А</a:t>
            </a:r>
            <a:r>
              <a:rPr lang="en-US" sz="800" dirty="0">
                <a:solidFill>
                  <a:srgbClr val="8DB4E3">
                    <a:lumMod val="50000"/>
                  </a:srgbClr>
                </a:solidFill>
                <a:latin typeface="Arial"/>
              </a:rPr>
              <a:t> </a:t>
            </a:r>
            <a:r>
              <a:rPr lang="ru-RU" sz="800" dirty="0">
                <a:solidFill>
                  <a:srgbClr val="8DB4E3">
                    <a:lumMod val="50000"/>
                  </a:srgbClr>
                </a:solidFill>
                <a:latin typeface="Arial"/>
              </a:rPr>
              <a:t>Л</a:t>
            </a:r>
            <a:r>
              <a:rPr lang="en-US" sz="800" dirty="0">
                <a:solidFill>
                  <a:srgbClr val="8DB4E3">
                    <a:lumMod val="50000"/>
                  </a:srgbClr>
                </a:solidFill>
                <a:latin typeface="Arial"/>
              </a:rPr>
              <a:t> </a:t>
            </a:r>
            <a:r>
              <a:rPr lang="ru-RU" sz="800" dirty="0">
                <a:solidFill>
                  <a:srgbClr val="8DB4E3">
                    <a:lumMod val="50000"/>
                  </a:srgbClr>
                </a:solidFill>
                <a:latin typeface="Arial"/>
              </a:rPr>
              <a:t>Ь</a:t>
            </a:r>
            <a:r>
              <a:rPr lang="en-US" sz="800" dirty="0">
                <a:solidFill>
                  <a:srgbClr val="8DB4E3">
                    <a:lumMod val="50000"/>
                  </a:srgbClr>
                </a:solidFill>
                <a:latin typeface="Arial"/>
              </a:rPr>
              <a:t> </a:t>
            </a:r>
            <a:r>
              <a:rPr lang="ru-RU" sz="800" dirty="0">
                <a:solidFill>
                  <a:srgbClr val="8DB4E3">
                    <a:lumMod val="50000"/>
                  </a:srgbClr>
                </a:solidFill>
                <a:latin typeface="Arial"/>
              </a:rPr>
              <a:t>Н</a:t>
            </a:r>
            <a:r>
              <a:rPr lang="en-US" sz="800" dirty="0">
                <a:solidFill>
                  <a:srgbClr val="8DB4E3">
                    <a:lumMod val="50000"/>
                  </a:srgbClr>
                </a:solidFill>
                <a:latin typeface="Arial"/>
              </a:rPr>
              <a:t> </a:t>
            </a:r>
            <a:r>
              <a:rPr lang="ru-RU" sz="800" dirty="0">
                <a:solidFill>
                  <a:srgbClr val="8DB4E3">
                    <a:lumMod val="50000"/>
                  </a:srgbClr>
                </a:solidFill>
                <a:latin typeface="Arial"/>
              </a:rPr>
              <a:t>О</a:t>
            </a:r>
          </a:p>
        </p:txBody>
      </p:sp>
    </p:spTree>
    <p:extLst>
      <p:ext uri="{BB962C8B-B14F-4D97-AF65-F5344CB8AC3E}">
        <p14:creationId xmlns:p14="http://schemas.microsoft.com/office/powerpoint/2010/main" val="2551646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5392" y="2240282"/>
            <a:ext cx="1399149" cy="6336348"/>
          </a:xfrm>
          <a:prstGeom prst="rect">
            <a:avLst/>
          </a:prstGeom>
        </p:spPr>
        <p:txBody>
          <a:bodyPr lIns="128016" tIns="64008" rIns="128016" bIns="64008"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651490" y="2240282"/>
            <a:ext cx="1399149" cy="6336348"/>
          </a:xfrm>
          <a:prstGeom prst="rect">
            <a:avLst/>
          </a:prstGeom>
        </p:spPr>
        <p:txBody>
          <a:bodyPr lIns="128016" tIns="64008" rIns="128016" bIns="64008"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42959" y="128905"/>
            <a:ext cx="9451438" cy="437833"/>
          </a:xfrm>
          <a:prstGeom prst="rect">
            <a:avLst/>
          </a:prstGeom>
        </p:spPr>
        <p:txBody>
          <a:bodyPr lIns="128016" tIns="64008" rIns="128016" bIns="64008"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defTabSz="1280160">
              <a:defRPr/>
            </a:pPr>
            <a:r>
              <a:rPr lang="ru-RU" sz="2500" smtClean="0">
                <a:solidFill>
                  <a:prstClr val="black"/>
                </a:solidFill>
              </a:rPr>
              <a:t>Эстетика надежности                Институт "Стройпроект"</a:t>
            </a:r>
            <a:endParaRPr lang="en-US" sz="2500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B41F3-4C13-46DE-812C-A0864104D1F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842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092" cy="895667"/>
          </a:xfrm>
          <a:prstGeom prst="rect">
            <a:avLst/>
          </a:prstGeom>
        </p:spPr>
        <p:txBody>
          <a:bodyPr lIns="128016" tIns="64008" rIns="128016" bIns="64008"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092" cy="5531803"/>
          </a:xfrm>
          <a:prstGeom prst="rect">
            <a:avLst/>
          </a:prstGeom>
        </p:spPr>
        <p:txBody>
          <a:bodyPr lIns="128016" tIns="64008" rIns="128016" bIns="64008"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3379" y="2149158"/>
            <a:ext cx="5658143" cy="895667"/>
          </a:xfrm>
          <a:prstGeom prst="rect">
            <a:avLst/>
          </a:prstGeom>
        </p:spPr>
        <p:txBody>
          <a:bodyPr lIns="128016" tIns="64008" rIns="128016" bIns="64008"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503379" y="3044825"/>
            <a:ext cx="5658143" cy="5531803"/>
          </a:xfrm>
          <a:prstGeom prst="rect">
            <a:avLst/>
          </a:prstGeom>
        </p:spPr>
        <p:txBody>
          <a:bodyPr lIns="128016" tIns="64008" rIns="128016" bIns="64008"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42959" y="128905"/>
            <a:ext cx="9451438" cy="437833"/>
          </a:xfrm>
          <a:prstGeom prst="rect">
            <a:avLst/>
          </a:prstGeom>
        </p:spPr>
        <p:txBody>
          <a:bodyPr lIns="128016" tIns="64008" rIns="128016" bIns="64008"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defTabSz="1280160">
              <a:defRPr/>
            </a:pPr>
            <a:r>
              <a:rPr lang="ru-RU" sz="2500" smtClean="0">
                <a:solidFill>
                  <a:prstClr val="black"/>
                </a:solidFill>
              </a:rPr>
              <a:t>Эстетика надежности                Институт "Стройпроект"</a:t>
            </a:r>
            <a:endParaRPr lang="en-US" sz="2500" dirty="0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53A3E-43CA-4B1D-98C0-94E279D6594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00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42959" y="128905"/>
            <a:ext cx="9451438" cy="437833"/>
          </a:xfrm>
          <a:prstGeom prst="rect">
            <a:avLst/>
          </a:prstGeom>
        </p:spPr>
        <p:txBody>
          <a:bodyPr lIns="128016" tIns="64008" rIns="128016" bIns="64008"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defTabSz="1280160">
              <a:defRPr/>
            </a:pPr>
            <a:r>
              <a:rPr lang="ru-RU" sz="2500" smtClean="0">
                <a:solidFill>
                  <a:prstClr val="black"/>
                </a:solidFill>
              </a:rPr>
              <a:t>Эстетика надежности                Институт "Стройпроект"</a:t>
            </a:r>
            <a:endParaRPr lang="en-US" sz="2500" dirty="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E67B6-3FFD-432F-AFF8-603BB3881EC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722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809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3681" y="400021"/>
            <a:ext cx="7155767" cy="8194358"/>
          </a:xfrm>
          <a:prstGeom prst="rect">
            <a:avLst/>
          </a:prstGeom>
        </p:spPr>
        <p:txBody>
          <a:bodyPr lIns="128016" tIns="64008" rIns="128016" bIns="64008"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0081" y="2009142"/>
            <a:ext cx="4211809" cy="6567488"/>
          </a:xfrm>
          <a:prstGeom prst="rect">
            <a:avLst/>
          </a:prstGeom>
        </p:spPr>
        <p:txBody>
          <a:bodyPr lIns="128016" tIns="64008" rIns="128016" bIns="64008"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42959" y="128905"/>
            <a:ext cx="9451438" cy="437833"/>
          </a:xfrm>
          <a:prstGeom prst="rect">
            <a:avLst/>
          </a:prstGeom>
        </p:spPr>
        <p:txBody>
          <a:bodyPr lIns="128016" tIns="64008" rIns="128016" bIns="64008"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defTabSz="1280160">
              <a:defRPr/>
            </a:pPr>
            <a:r>
              <a:rPr lang="ru-RU" sz="2500" smtClean="0">
                <a:solidFill>
                  <a:prstClr val="black"/>
                </a:solidFill>
              </a:rPr>
              <a:t>Эстетика надежности                Институт "Стройпроект"</a:t>
            </a:r>
            <a:endParaRPr lang="en-US" sz="2500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A110B-3C56-4DD2-BB7B-FB6E0DF75E6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031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032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032" y="857885"/>
            <a:ext cx="7680960" cy="5760720"/>
          </a:xfrm>
          <a:prstGeom prst="rect">
            <a:avLst/>
          </a:prstGeom>
        </p:spPr>
        <p:txBody>
          <a:bodyPr lIns="128016" tIns="64008" rIns="128016" bIns="64008"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032" y="7514273"/>
            <a:ext cx="7680960" cy="1126807"/>
          </a:xfrm>
          <a:prstGeom prst="rect">
            <a:avLst/>
          </a:prstGeom>
        </p:spPr>
        <p:txBody>
          <a:bodyPr lIns="128016" tIns="64008" rIns="128016" bIns="64008"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42959" y="128905"/>
            <a:ext cx="9451438" cy="437833"/>
          </a:xfrm>
          <a:prstGeom prst="rect">
            <a:avLst/>
          </a:prstGeom>
        </p:spPr>
        <p:txBody>
          <a:bodyPr lIns="128016" tIns="64008" rIns="128016" bIns="64008"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defTabSz="1280160">
              <a:defRPr/>
            </a:pPr>
            <a:r>
              <a:rPr lang="ru-RU" sz="2500" smtClean="0">
                <a:solidFill>
                  <a:prstClr val="black"/>
                </a:solidFill>
              </a:rPr>
              <a:t>Эстетика надежности                Институт "Стройпроект"</a:t>
            </a:r>
            <a:endParaRPr lang="en-US" sz="2500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52CAA-2AED-4CDB-870E-0EFB392789C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397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42959" y="128905"/>
            <a:ext cx="9451438" cy="437833"/>
          </a:xfrm>
          <a:prstGeom prst="rect">
            <a:avLst/>
          </a:prstGeom>
        </p:spPr>
        <p:txBody>
          <a:bodyPr lIns="128016" tIns="64008" rIns="128016" bIns="64008"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defTabSz="1280160">
              <a:defRPr/>
            </a:pPr>
            <a:r>
              <a:rPr lang="ru-RU" sz="2500" smtClean="0">
                <a:solidFill>
                  <a:prstClr val="black"/>
                </a:solidFill>
              </a:rPr>
              <a:t>Эстетика надежности                Институт "Стройпроект"</a:t>
            </a:r>
            <a:endParaRPr lang="en-US" sz="2500" dirty="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6F2C1-716A-46DB-A218-F6A743B812F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262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42959" y="128905"/>
            <a:ext cx="9451438" cy="437833"/>
          </a:xfrm>
          <a:prstGeom prst="rect">
            <a:avLst/>
          </a:prstGeom>
        </p:spPr>
        <p:txBody>
          <a:bodyPr lIns="128016" tIns="64008" rIns="128016" bIns="64008"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defTabSz="1280160">
              <a:defRPr/>
            </a:pPr>
            <a:r>
              <a:rPr lang="ru-RU" sz="2500" smtClean="0">
                <a:solidFill>
                  <a:prstClr val="black"/>
                </a:solidFill>
              </a:rPr>
              <a:t>Эстетика надежности                Институт "Стройпроект"</a:t>
            </a:r>
            <a:endParaRPr lang="en-US" sz="2500" dirty="0">
              <a:solidFill>
                <a:prstClr val="black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A14C8-034E-4629-8DC5-1640ED817447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2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149614" y="500063"/>
            <a:ext cx="9416585" cy="400050"/>
          </a:xfrm>
          <a:prstGeom prst="rect">
            <a:avLst/>
          </a:prstGeom>
        </p:spPr>
        <p:txBody>
          <a:bodyPr lIns="128016" tIns="64008" rIns="128016" bIns="64008" anchor="ctr"/>
          <a:lstStyle>
            <a:lvl1pPr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D0BCB-619F-417A-9B86-082E718C23E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458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120" y="2982600"/>
            <a:ext cx="10881360" cy="205803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39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79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19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59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994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39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7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19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315E9-B339-410A-9535-645283C5F0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06.08.2015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84993" y="8961121"/>
            <a:ext cx="4053840" cy="511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>
              <a:defRPr/>
            </a:pPr>
            <a:r>
              <a:rPr lang="ru-RU" sz="2520" smtClean="0">
                <a:solidFill>
                  <a:prstClr val="black"/>
                </a:solidFill>
                <a:latin typeface="Arial" panose="020B0604020202020204" pitchFamily="34" charset="0"/>
              </a:rPr>
              <a:t>Эстетика надежности                Институт "Стройпроект"</a:t>
            </a:r>
            <a:endParaRPr lang="ru-RU" sz="252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92FC5-4EC2-41CD-B0DE-2584C6CA98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738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84494"/>
            <a:ext cx="11521440" cy="15335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BCC39-6634-4651-9130-253A794F845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06.08.2015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84993" y="8961121"/>
            <a:ext cx="4053840" cy="511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>
              <a:defRPr/>
            </a:pPr>
            <a:r>
              <a:rPr lang="ru-RU" sz="2520">
                <a:solidFill>
                  <a:prstClr val="black"/>
                </a:solidFill>
                <a:latin typeface="Arial" panose="020B0604020202020204" pitchFamily="34" charset="0"/>
              </a:rPr>
              <a:t>Эстетика надежности                Институт "Стройпроект"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35FE7-B018-4FD2-87DA-EF27022CD2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261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94007-BBF9-4B8C-A9AD-CF2214346F3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376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38" y="4069403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39891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79774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19665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59551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199442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39325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79216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19104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BA4A0-44CF-469D-B9FB-43FBF986086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06.08.2015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84993" y="8961121"/>
            <a:ext cx="4053840" cy="511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>
              <a:defRPr/>
            </a:pPr>
            <a:r>
              <a:rPr lang="ru-RU" sz="2520">
                <a:solidFill>
                  <a:prstClr val="black"/>
                </a:solidFill>
                <a:latin typeface="Arial" panose="020B0604020202020204" pitchFamily="34" charset="0"/>
              </a:rPr>
              <a:t>Эстетика надежности                Институт "Стройпроект"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3C2DC-6756-4FC7-9328-0F36598658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3554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40084" y="2240285"/>
            <a:ext cx="5654040" cy="6336348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07480" y="2240285"/>
            <a:ext cx="5654040" cy="6336348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64458-113B-4299-8C5D-5BBC390D85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06.08.2015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84993" y="8961121"/>
            <a:ext cx="4053840" cy="511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>
              <a:defRPr/>
            </a:pPr>
            <a:r>
              <a:rPr lang="ru-RU" sz="2520">
                <a:solidFill>
                  <a:prstClr val="black"/>
                </a:solidFill>
                <a:latin typeface="Arial" panose="020B0604020202020204" pitchFamily="34" charset="0"/>
              </a:rPr>
              <a:t>Эстетика надежности                Институт "Стройпроект"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2FD1F-F0F9-40F2-B1AA-141D7A5365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506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39891" indent="0">
              <a:buNone/>
              <a:defRPr sz="2800" b="1"/>
            </a:lvl2pPr>
            <a:lvl3pPr marL="1279774" indent="0">
              <a:buNone/>
              <a:defRPr sz="2520" b="1"/>
            </a:lvl3pPr>
            <a:lvl4pPr marL="1919665" indent="0">
              <a:buNone/>
              <a:defRPr sz="2240" b="1"/>
            </a:lvl4pPr>
            <a:lvl5pPr marL="2559551" indent="0">
              <a:buNone/>
              <a:defRPr sz="2240" b="1"/>
            </a:lvl5pPr>
            <a:lvl6pPr marL="3199442" indent="0">
              <a:buNone/>
              <a:defRPr sz="2240" b="1"/>
            </a:lvl6pPr>
            <a:lvl7pPr marL="3839325" indent="0">
              <a:buNone/>
              <a:defRPr sz="2240" b="1"/>
            </a:lvl7pPr>
            <a:lvl8pPr marL="4479216" indent="0">
              <a:buNone/>
              <a:defRPr sz="2240" b="1"/>
            </a:lvl8pPr>
            <a:lvl9pPr marL="5119104" indent="0">
              <a:buNone/>
              <a:defRPr sz="224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0080" y="3044829"/>
            <a:ext cx="5656263" cy="5531803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3040" y="2149158"/>
            <a:ext cx="5658485" cy="89566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39891" indent="0">
              <a:buNone/>
              <a:defRPr sz="2800" b="1"/>
            </a:lvl2pPr>
            <a:lvl3pPr marL="1279774" indent="0">
              <a:buNone/>
              <a:defRPr sz="2520" b="1"/>
            </a:lvl3pPr>
            <a:lvl4pPr marL="1919665" indent="0">
              <a:buNone/>
              <a:defRPr sz="2240" b="1"/>
            </a:lvl4pPr>
            <a:lvl5pPr marL="2559551" indent="0">
              <a:buNone/>
              <a:defRPr sz="2240" b="1"/>
            </a:lvl5pPr>
            <a:lvl6pPr marL="3199442" indent="0">
              <a:buNone/>
              <a:defRPr sz="2240" b="1"/>
            </a:lvl6pPr>
            <a:lvl7pPr marL="3839325" indent="0">
              <a:buNone/>
              <a:defRPr sz="2240" b="1"/>
            </a:lvl7pPr>
            <a:lvl8pPr marL="4479216" indent="0">
              <a:buNone/>
              <a:defRPr sz="2240" b="1"/>
            </a:lvl8pPr>
            <a:lvl9pPr marL="5119104" indent="0">
              <a:buNone/>
              <a:defRPr sz="224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03040" y="3044829"/>
            <a:ext cx="5658485" cy="5531803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CBBC3-C70D-409F-A7B5-3C6EE6E2AF0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06.08.2015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84993" y="8961121"/>
            <a:ext cx="4053840" cy="511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>
              <a:defRPr/>
            </a:pPr>
            <a:r>
              <a:rPr lang="ru-RU" sz="2520">
                <a:solidFill>
                  <a:prstClr val="black"/>
                </a:solidFill>
                <a:latin typeface="Arial" panose="020B0604020202020204" pitchFamily="34" charset="0"/>
              </a:rPr>
              <a:t>Эстетика надежности                Институт "Стройпроект"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8CB27-702A-4B16-8F08-ED66A93F17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6113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24A9F-7FD0-4636-8A35-0BA09ADA715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06.08.2015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84993" y="8961121"/>
            <a:ext cx="4053840" cy="511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>
              <a:defRPr/>
            </a:pPr>
            <a:r>
              <a:rPr lang="ru-RU" sz="2520">
                <a:solidFill>
                  <a:prstClr val="black"/>
                </a:solidFill>
                <a:latin typeface="Arial" panose="020B0604020202020204" pitchFamily="34" charset="0"/>
              </a:rPr>
              <a:t>Эстетика надежности                Институт "Стройпроект"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055C2-DF70-4565-B408-E50E338AF9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6610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6C4C9-1306-4F41-BA11-00366BB9626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06.08.2015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84993" y="8961121"/>
            <a:ext cx="4053840" cy="511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>
              <a:defRPr/>
            </a:pPr>
            <a:r>
              <a:rPr lang="ru-RU" sz="2520">
                <a:solidFill>
                  <a:prstClr val="black"/>
                </a:solidFill>
                <a:latin typeface="Arial" panose="020B0604020202020204" pitchFamily="34" charset="0"/>
              </a:rPr>
              <a:t>Эстетика надежности                Институт "Стройпроект"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5CB1A-A8C8-4B8A-BE77-A9CC8DCC78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4883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5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5070" y="382275"/>
            <a:ext cx="7156450" cy="8194358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0085" y="2009145"/>
            <a:ext cx="4211638" cy="6567488"/>
          </a:xfrm>
        </p:spPr>
        <p:txBody>
          <a:bodyPr/>
          <a:lstStyle>
            <a:lvl1pPr marL="0" indent="0">
              <a:buNone/>
              <a:defRPr sz="1960"/>
            </a:lvl1pPr>
            <a:lvl2pPr marL="639891" indent="0">
              <a:buNone/>
              <a:defRPr sz="1680"/>
            </a:lvl2pPr>
            <a:lvl3pPr marL="1279774" indent="0">
              <a:buNone/>
              <a:defRPr sz="1400"/>
            </a:lvl3pPr>
            <a:lvl4pPr marL="1919665" indent="0">
              <a:buNone/>
              <a:defRPr sz="1260"/>
            </a:lvl4pPr>
            <a:lvl5pPr marL="2559551" indent="0">
              <a:buNone/>
              <a:defRPr sz="1260"/>
            </a:lvl5pPr>
            <a:lvl6pPr marL="3199442" indent="0">
              <a:buNone/>
              <a:defRPr sz="1260"/>
            </a:lvl6pPr>
            <a:lvl7pPr marL="3839325" indent="0">
              <a:buNone/>
              <a:defRPr sz="1260"/>
            </a:lvl7pPr>
            <a:lvl8pPr marL="4479216" indent="0">
              <a:buNone/>
              <a:defRPr sz="1260"/>
            </a:lvl8pPr>
            <a:lvl9pPr marL="5119104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5D1CF-93F3-499E-8C91-4EC2E983E16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06.08.2015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84993" y="8961121"/>
            <a:ext cx="4053840" cy="511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>
              <a:defRPr/>
            </a:pPr>
            <a:r>
              <a:rPr lang="ru-RU" sz="2520">
                <a:solidFill>
                  <a:prstClr val="black"/>
                </a:solidFill>
                <a:latin typeface="Arial" panose="020B0604020202020204" pitchFamily="34" charset="0"/>
              </a:rPr>
              <a:t>Эстетика надежности                Институт "Стройпроект"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60012-D53D-4A48-BC65-6785869EDE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8207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203" y="6720844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203" y="857889"/>
            <a:ext cx="7680960" cy="5760720"/>
          </a:xfrm>
        </p:spPr>
        <p:txBody>
          <a:bodyPr rtlCol="0">
            <a:normAutofit/>
          </a:bodyPr>
          <a:lstStyle>
            <a:lvl1pPr marL="0" indent="0">
              <a:buNone/>
              <a:defRPr sz="4480"/>
            </a:lvl1pPr>
            <a:lvl2pPr marL="639891" indent="0">
              <a:buNone/>
              <a:defRPr sz="3920"/>
            </a:lvl2pPr>
            <a:lvl3pPr marL="1279774" indent="0">
              <a:buNone/>
              <a:defRPr sz="3360"/>
            </a:lvl3pPr>
            <a:lvl4pPr marL="1919665" indent="0">
              <a:buNone/>
              <a:defRPr sz="2800"/>
            </a:lvl4pPr>
            <a:lvl5pPr marL="2559551" indent="0">
              <a:buNone/>
              <a:defRPr sz="2800"/>
            </a:lvl5pPr>
            <a:lvl6pPr marL="3199442" indent="0">
              <a:buNone/>
              <a:defRPr sz="2800"/>
            </a:lvl6pPr>
            <a:lvl7pPr marL="3839325" indent="0">
              <a:buNone/>
              <a:defRPr sz="2800"/>
            </a:lvl7pPr>
            <a:lvl8pPr marL="4479216" indent="0">
              <a:buNone/>
              <a:defRPr sz="2800"/>
            </a:lvl8pPr>
            <a:lvl9pPr marL="5119104" indent="0">
              <a:buNone/>
              <a:defRPr sz="28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1960"/>
            </a:lvl1pPr>
            <a:lvl2pPr marL="639891" indent="0">
              <a:buNone/>
              <a:defRPr sz="1680"/>
            </a:lvl2pPr>
            <a:lvl3pPr marL="1279774" indent="0">
              <a:buNone/>
              <a:defRPr sz="1400"/>
            </a:lvl3pPr>
            <a:lvl4pPr marL="1919665" indent="0">
              <a:buNone/>
              <a:defRPr sz="1260"/>
            </a:lvl4pPr>
            <a:lvl5pPr marL="2559551" indent="0">
              <a:buNone/>
              <a:defRPr sz="1260"/>
            </a:lvl5pPr>
            <a:lvl6pPr marL="3199442" indent="0">
              <a:buNone/>
              <a:defRPr sz="1260"/>
            </a:lvl6pPr>
            <a:lvl7pPr marL="3839325" indent="0">
              <a:buNone/>
              <a:defRPr sz="1260"/>
            </a:lvl7pPr>
            <a:lvl8pPr marL="4479216" indent="0">
              <a:buNone/>
              <a:defRPr sz="1260"/>
            </a:lvl8pPr>
            <a:lvl9pPr marL="5119104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55264-7CDD-46BE-98E0-0E3F3F6FB7A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06.08.2015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84993" y="8961121"/>
            <a:ext cx="4053840" cy="511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>
              <a:defRPr/>
            </a:pPr>
            <a:r>
              <a:rPr lang="ru-RU" sz="2520">
                <a:solidFill>
                  <a:prstClr val="black"/>
                </a:solidFill>
                <a:latin typeface="Arial" panose="020B0604020202020204" pitchFamily="34" charset="0"/>
              </a:rPr>
              <a:t>Эстетика надежности                Институт "Стройпроект"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1F704-F4FD-4459-BD7B-8B0929A12E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680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50F72-3345-44F3-A484-570C5B1735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06.08.2015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84993" y="8961121"/>
            <a:ext cx="4053840" cy="511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>
              <a:defRPr/>
            </a:pPr>
            <a:r>
              <a:rPr lang="ru-RU" sz="2520">
                <a:solidFill>
                  <a:prstClr val="black"/>
                </a:solidFill>
                <a:latin typeface="Arial" panose="020B0604020202020204" pitchFamily="34" charset="0"/>
              </a:rPr>
              <a:t>Эстетика надежности                Институт "Стройпроект"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3CD39-DEB5-41E8-9709-4F75FA4D1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7745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81160" y="384494"/>
            <a:ext cx="2880360" cy="81921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40084" y="384494"/>
            <a:ext cx="8427720" cy="819213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24A12-1B07-4509-9A75-5D13B3AD66D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06.08.2015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84993" y="8961121"/>
            <a:ext cx="4053840" cy="511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>
              <a:defRPr/>
            </a:pPr>
            <a:r>
              <a:rPr lang="ru-RU" sz="2520">
                <a:solidFill>
                  <a:prstClr val="black"/>
                </a:solidFill>
                <a:latin typeface="Arial" panose="020B0604020202020204" pitchFamily="34" charset="0"/>
              </a:rPr>
              <a:t>Эстетика надежности                Институт "Стройпроект"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39BCF-3528-4DD4-96C7-E5E2B7BA85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5120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DC602-C831-46A9-A40D-620511EC1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128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149612" y="500063"/>
            <a:ext cx="9436619" cy="400050"/>
          </a:xfrm>
          <a:prstGeom prst="rect">
            <a:avLst/>
          </a:prstGeom>
        </p:spPr>
        <p:txBody>
          <a:bodyPr lIns="128016" tIns="64008" rIns="128016" bIns="64008" anchor="ctr"/>
          <a:lstStyle>
            <a:lvl1pPr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407B6-5DBE-4F60-B5D4-C3C4835C72E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676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0293D-AA74-4B6F-B6C1-7B8CC20AFE11}" type="slidenum">
              <a:rPr lang="ru-RU">
                <a:solidFill>
                  <a:srgbClr val="1F497D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F497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98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0293D-AA74-4B6F-B6C1-7B8CC20AFE11}" type="slidenum">
              <a:rPr lang="ru-RU">
                <a:solidFill>
                  <a:srgbClr val="1F497D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F497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30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0293D-AA74-4B6F-B6C1-7B8CC20AFE11}" type="slidenum">
              <a:rPr lang="ru-RU">
                <a:solidFill>
                  <a:srgbClr val="1F497D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F497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58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149612" y="500063"/>
            <a:ext cx="9436619" cy="400050"/>
          </a:xfrm>
          <a:prstGeom prst="rect">
            <a:avLst/>
          </a:prstGeom>
        </p:spPr>
        <p:txBody>
          <a:bodyPr lIns="128016" tIns="64008" rIns="128016" bIns="64008" anchor="ctr"/>
          <a:lstStyle>
            <a:lvl1pPr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590B7-33E6-4D0E-9916-D8931A4E582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504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able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126F8-81E5-4F0E-A26A-EE68A88AAA1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506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149613" y="3618722"/>
            <a:ext cx="9324242" cy="1000125"/>
          </a:xfrm>
          <a:prstGeom prst="rect">
            <a:avLst/>
          </a:prstGeom>
        </p:spPr>
        <p:txBody>
          <a:bodyPr lIns="128016" tIns="64008" rIns="128016" bIns="64008"/>
          <a:lstStyle>
            <a:lvl1pPr>
              <a:defRPr sz="39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149613" y="4900615"/>
            <a:ext cx="9324242" cy="1000125"/>
          </a:xfrm>
          <a:prstGeom prst="rect">
            <a:avLst/>
          </a:prstGeom>
        </p:spPr>
        <p:txBody>
          <a:bodyPr lIns="128016" tIns="64008" rIns="128016" bIns="64008"/>
          <a:lstStyle>
            <a:lvl1pPr>
              <a:defRPr sz="22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149614" y="500063"/>
            <a:ext cx="9416585" cy="400050"/>
          </a:xfrm>
          <a:prstGeom prst="rect">
            <a:avLst/>
          </a:prstGeom>
        </p:spPr>
        <p:txBody>
          <a:bodyPr lIns="128016" tIns="64008" rIns="128016" bIns="64008" anchor="ctr"/>
          <a:lstStyle>
            <a:lvl1pPr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2CBE8-B27A-47FA-AFBC-E5997F94EEB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574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149613" y="3618722"/>
            <a:ext cx="9324242" cy="1000125"/>
          </a:xfrm>
          <a:prstGeom prst="rect">
            <a:avLst/>
          </a:prstGeom>
        </p:spPr>
        <p:txBody>
          <a:bodyPr lIns="128016" tIns="64008" rIns="128016" bIns="64008"/>
          <a:lstStyle>
            <a:lvl1pPr>
              <a:defRPr sz="39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149613" y="4900615"/>
            <a:ext cx="9324242" cy="1000125"/>
          </a:xfrm>
          <a:prstGeom prst="rect">
            <a:avLst/>
          </a:prstGeom>
        </p:spPr>
        <p:txBody>
          <a:bodyPr lIns="128016" tIns="64008" rIns="128016" bIns="64008"/>
          <a:lstStyle>
            <a:lvl1pPr>
              <a:defRPr sz="22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149614" y="500063"/>
            <a:ext cx="9416585" cy="400050"/>
          </a:xfrm>
          <a:prstGeom prst="rect">
            <a:avLst/>
          </a:prstGeom>
        </p:spPr>
        <p:txBody>
          <a:bodyPr lIns="128016" tIns="64008" rIns="128016" bIns="64008" anchor="ctr"/>
          <a:lstStyle>
            <a:lvl1pPr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E1971-B4EF-4349-AF79-152F0615EF0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435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149613" y="3618722"/>
            <a:ext cx="9324242" cy="1000125"/>
          </a:xfrm>
          <a:prstGeom prst="rect">
            <a:avLst/>
          </a:prstGeom>
        </p:spPr>
        <p:txBody>
          <a:bodyPr lIns="128016" tIns="64008" rIns="128016" bIns="64008"/>
          <a:lstStyle>
            <a:lvl1pPr>
              <a:defRPr sz="39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149613" y="4900615"/>
            <a:ext cx="9324242" cy="1000125"/>
          </a:xfrm>
          <a:prstGeom prst="rect">
            <a:avLst/>
          </a:prstGeom>
        </p:spPr>
        <p:txBody>
          <a:bodyPr lIns="128016" tIns="64008" rIns="128016" bIns="64008"/>
          <a:lstStyle>
            <a:lvl1pPr>
              <a:defRPr sz="2200" b="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149614" y="500063"/>
            <a:ext cx="9416585" cy="400050"/>
          </a:xfrm>
          <a:prstGeom prst="rect">
            <a:avLst/>
          </a:prstGeom>
        </p:spPr>
        <p:txBody>
          <a:bodyPr lIns="128016" tIns="64008" rIns="128016" bIns="64008" anchor="ctr"/>
          <a:lstStyle>
            <a:lvl1pPr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517C7-08E5-4314-B545-FD3C3E316C2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70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409" y="6169662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409" y="4069399"/>
            <a:ext cx="10881360" cy="2100262"/>
          </a:xfrm>
          <a:prstGeom prst="rect">
            <a:avLst/>
          </a:prstGeom>
        </p:spPr>
        <p:txBody>
          <a:bodyPr lIns="128016" tIns="64008" rIns="128016" bIns="64008" anchor="b"/>
          <a:lstStyle>
            <a:lvl1pPr marL="0" indent="0">
              <a:buNone/>
              <a:defRPr sz="2800"/>
            </a:lvl1pPr>
            <a:lvl2pPr marL="640080" indent="0">
              <a:buNone/>
              <a:defRPr sz="2500"/>
            </a:lvl2pPr>
            <a:lvl3pPr marL="1280160" indent="0">
              <a:buNone/>
              <a:defRPr sz="2200"/>
            </a:lvl3pPr>
            <a:lvl4pPr marL="1920240" indent="0">
              <a:buNone/>
              <a:defRPr sz="2000"/>
            </a:lvl4pPr>
            <a:lvl5pPr marL="2560320" indent="0">
              <a:buNone/>
              <a:defRPr sz="2000"/>
            </a:lvl5pPr>
            <a:lvl6pPr marL="3200400" indent="0">
              <a:buNone/>
              <a:defRPr sz="2000"/>
            </a:lvl6pPr>
            <a:lvl7pPr marL="3840480" indent="0">
              <a:buNone/>
              <a:defRPr sz="2000"/>
            </a:lvl7pPr>
            <a:lvl8pPr marL="4480560" indent="0">
              <a:buNone/>
              <a:defRPr sz="2000"/>
            </a:lvl8pPr>
            <a:lvl9pPr marL="5120640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42959" y="128905"/>
            <a:ext cx="9451438" cy="437833"/>
          </a:xfrm>
          <a:prstGeom prst="rect">
            <a:avLst/>
          </a:prstGeom>
        </p:spPr>
        <p:txBody>
          <a:bodyPr lIns="128016" tIns="64008" rIns="128016" bIns="64008"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defTabSz="1280160">
              <a:defRPr/>
            </a:pPr>
            <a:r>
              <a:rPr lang="ru-RU" sz="2500" smtClean="0">
                <a:solidFill>
                  <a:prstClr val="black"/>
                </a:solidFill>
              </a:rPr>
              <a:t>Эстетика надежности                Институт "Стройпроект"</a:t>
            </a:r>
            <a:endParaRPr lang="en-US" sz="2500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6BFFA-0C94-4A31-BA0F-096D8F0BDEA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27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47060" y="884557"/>
            <a:ext cx="9396047" cy="1115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016" tIns="64008" rIns="128016" bIns="640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063048" y="9161145"/>
            <a:ext cx="549812" cy="391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latin typeface="Arial" charset="0"/>
                <a:cs typeface="Arial" charset="0"/>
              </a:defRPr>
            </a:lvl1pPr>
          </a:lstStyle>
          <a:p>
            <a:pPr defTabSz="1280160">
              <a:defRPr/>
            </a:pPr>
            <a:fld id="{94561C7E-1F33-4B4D-A5B4-7E5106DCD477}" type="slidenum">
              <a:rPr lang="en-US">
                <a:solidFill>
                  <a:prstClr val="black"/>
                </a:solidFill>
              </a:rPr>
              <a:pPr defTabSz="1280160"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3122442" y="500063"/>
            <a:ext cx="9510932" cy="400050"/>
          </a:xfrm>
          <a:prstGeom prst="rect">
            <a:avLst/>
          </a:prstGeom>
          <a:solidFill>
            <a:srgbClr val="1F497D"/>
          </a:solidFill>
          <a:ln w="127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75600" tIns="75600" rIns="75600" bIns="75600" anchor="ctr" anchorCtr="1"/>
          <a:lstStyle/>
          <a:p>
            <a:pPr defTabSz="1280160">
              <a:defRPr/>
            </a:pPr>
            <a:endParaRPr lang="ru-RU" sz="25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6804" y="242253"/>
            <a:ext cx="9496571" cy="257810"/>
          </a:xfrm>
          <a:prstGeom prst="rect">
            <a:avLst/>
          </a:prstGeom>
          <a:noFill/>
        </p:spPr>
        <p:txBody>
          <a:bodyPr lIns="128016" tIns="64008" rIns="128016" bIns="64008">
            <a:spAutoFit/>
          </a:bodyPr>
          <a:lstStyle/>
          <a:p>
            <a:pPr algn="r" defTabSz="1280160">
              <a:defRPr/>
            </a:pPr>
            <a:r>
              <a:rPr lang="ru-RU" sz="800" dirty="0">
                <a:solidFill>
                  <a:srgbClr val="8DB4E3">
                    <a:lumMod val="50000"/>
                  </a:srgbClr>
                </a:solidFill>
                <a:latin typeface="Arial"/>
              </a:rPr>
              <a:t>СТРОГО КОНФИДЕНЦИАЛЬНО</a:t>
            </a:r>
          </a:p>
        </p:txBody>
      </p:sp>
    </p:spTree>
    <p:extLst>
      <p:ext uri="{BB962C8B-B14F-4D97-AF65-F5344CB8AC3E}">
        <p14:creationId xmlns:p14="http://schemas.microsoft.com/office/powerpoint/2010/main" val="3958523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  <p:sldLayoutId id="2147484068" r:id="rId12"/>
    <p:sldLayoutId id="2147484069" r:id="rId13"/>
    <p:sldLayoutId id="2147484070" r:id="rId14"/>
    <p:sldLayoutId id="2147484071" r:id="rId15"/>
    <p:sldLayoutId id="2147484072" r:id="rId16"/>
    <p:sldLayoutId id="2147484073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cs typeface="Arial" charset="0"/>
        </a:defRPr>
      </a:lvl5pPr>
      <a:lvl6pPr marL="64008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cs typeface="Arial" charset="0"/>
        </a:defRPr>
      </a:lvl6pPr>
      <a:lvl7pPr marL="128016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cs typeface="Arial" charset="0"/>
        </a:defRPr>
      </a:lvl7pPr>
      <a:lvl8pPr marL="192024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cs typeface="Arial" charset="0"/>
        </a:defRPr>
      </a:lvl8pPr>
      <a:lvl9pPr marL="256032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223" indent="-2223" algn="l" rtl="0" fontAlgn="base">
        <a:spcBef>
          <a:spcPct val="20000"/>
        </a:spcBef>
        <a:spcAft>
          <a:spcPct val="0"/>
        </a:spcAft>
        <a:defRPr sz="1500" b="1">
          <a:solidFill>
            <a:schemeClr val="tx1"/>
          </a:solidFill>
          <a:latin typeface="+mn-lt"/>
          <a:ea typeface="+mn-ea"/>
          <a:cs typeface="+mn-cs"/>
        </a:defRPr>
      </a:lvl1pPr>
      <a:lvl2pPr marL="1400175" indent="-400050" algn="l" rtl="0" fontAlgn="base">
        <a:spcBef>
          <a:spcPct val="20000"/>
        </a:spcBef>
        <a:spcAft>
          <a:spcPct val="0"/>
        </a:spcAft>
        <a:buChar char="–"/>
        <a:defRPr sz="1500" b="1">
          <a:solidFill>
            <a:schemeClr val="tx1"/>
          </a:solidFill>
          <a:latin typeface="+mn-lt"/>
          <a:cs typeface="+mn-cs"/>
        </a:defRPr>
      </a:lvl2pPr>
      <a:lvl3pPr marL="1971358" indent="-320040" algn="l" rtl="0" fontAlgn="base">
        <a:spcBef>
          <a:spcPct val="20000"/>
        </a:spcBef>
        <a:spcAft>
          <a:spcPct val="0"/>
        </a:spcAft>
        <a:buChar char="•"/>
        <a:defRPr sz="1500" b="1">
          <a:solidFill>
            <a:schemeClr val="tx1"/>
          </a:solidFill>
          <a:latin typeface="+mn-lt"/>
          <a:cs typeface="+mn-cs"/>
        </a:defRPr>
      </a:lvl3pPr>
      <a:lvl4pPr marL="2542540" indent="-320040" algn="l" rtl="0" fontAlgn="base">
        <a:spcBef>
          <a:spcPct val="20000"/>
        </a:spcBef>
        <a:spcAft>
          <a:spcPct val="0"/>
        </a:spcAft>
        <a:buChar char="–"/>
        <a:defRPr sz="1500" b="1">
          <a:solidFill>
            <a:schemeClr val="tx1"/>
          </a:solidFill>
          <a:latin typeface="+mn-lt"/>
          <a:cs typeface="+mn-cs"/>
        </a:defRPr>
      </a:lvl4pPr>
      <a:lvl5pPr marL="3113723" indent="-320040" algn="l" rtl="0" fontAlgn="base">
        <a:spcBef>
          <a:spcPct val="2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  <a:cs typeface="+mn-cs"/>
        </a:defRPr>
      </a:lvl5pPr>
      <a:lvl6pPr marL="3753803" indent="-320040" algn="l" rtl="0" eaLnBrk="1" fontAlgn="base" hangingPunct="1">
        <a:spcBef>
          <a:spcPct val="20000"/>
        </a:spcBef>
        <a:spcAft>
          <a:spcPct val="0"/>
        </a:spcAft>
        <a:defRPr sz="1500" b="1">
          <a:solidFill>
            <a:schemeClr val="tx1"/>
          </a:solidFill>
          <a:latin typeface="+mn-lt"/>
          <a:cs typeface="+mn-cs"/>
        </a:defRPr>
      </a:lvl6pPr>
      <a:lvl7pPr marL="4393883" indent="-320040" algn="l" rtl="0" eaLnBrk="1" fontAlgn="base" hangingPunct="1">
        <a:spcBef>
          <a:spcPct val="20000"/>
        </a:spcBef>
        <a:spcAft>
          <a:spcPct val="0"/>
        </a:spcAft>
        <a:defRPr sz="1500" b="1">
          <a:solidFill>
            <a:schemeClr val="tx1"/>
          </a:solidFill>
          <a:latin typeface="+mn-lt"/>
          <a:cs typeface="+mn-cs"/>
        </a:defRPr>
      </a:lvl7pPr>
      <a:lvl8pPr marL="5033963" indent="-320040" algn="l" rtl="0" eaLnBrk="1" fontAlgn="base" hangingPunct="1">
        <a:spcBef>
          <a:spcPct val="20000"/>
        </a:spcBef>
        <a:spcAft>
          <a:spcPct val="0"/>
        </a:spcAft>
        <a:defRPr sz="1500" b="1">
          <a:solidFill>
            <a:schemeClr val="tx1"/>
          </a:solidFill>
          <a:latin typeface="+mn-lt"/>
          <a:cs typeface="+mn-cs"/>
        </a:defRPr>
      </a:lvl8pPr>
      <a:lvl9pPr marL="5674043" indent="-320040" algn="l" rtl="0" eaLnBrk="1" fontAlgn="base" hangingPunct="1">
        <a:spcBef>
          <a:spcPct val="20000"/>
        </a:spcBef>
        <a:spcAft>
          <a:spcPct val="0"/>
        </a:spcAft>
        <a:defRPr sz="15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40080" y="384493"/>
            <a:ext cx="8096569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3" tIns="45708" rIns="91413" bIns="457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40080" y="2240281"/>
            <a:ext cx="11521440" cy="6336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3" tIns="45708" rIns="91413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91413" tIns="45708" rIns="91413" bIns="45708" rtlCol="0" anchor="ctr"/>
          <a:lstStyle>
            <a:lvl1pPr algn="l" eaLnBrk="1" hangingPunct="1">
              <a:defRPr sz="168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E321A258-E6AB-4909-8627-8B623EBC959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06.08.2015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821103" y="8898891"/>
            <a:ext cx="3340417" cy="511175"/>
          </a:xfrm>
          <a:prstGeom prst="rect">
            <a:avLst/>
          </a:prstGeom>
        </p:spPr>
        <p:txBody>
          <a:bodyPr vert="horz" wrap="square" lIns="91413" tIns="45708" rIns="91413" bIns="4570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8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ru-RU" dirty="0" smtClean="0">
                <a:latin typeface="Arial" panose="020B0604020202020204" pitchFamily="34" charset="0"/>
              </a:rPr>
              <a:t>/ </a:t>
            </a:r>
            <a:fld id="{32869702-7FD8-438A-ABF8-E5A0C6D336C9}" type="slidenum">
              <a:rPr lang="ru-RU">
                <a:solidFill>
                  <a:srgbClr val="1F497D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ru-RU" dirty="0">
              <a:solidFill>
                <a:srgbClr val="1F497D"/>
              </a:solidFill>
              <a:latin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655638" y="8773795"/>
            <a:ext cx="11505882" cy="0"/>
          </a:xfrm>
          <a:prstGeom prst="line">
            <a:avLst/>
          </a:prstGeom>
          <a:ln w="133350">
            <a:solidFill>
              <a:srgbClr val="006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>
            <a:off x="640080" y="1984693"/>
            <a:ext cx="11521440" cy="0"/>
          </a:xfrm>
          <a:prstGeom prst="line">
            <a:avLst/>
          </a:prstGeom>
          <a:ln w="50800">
            <a:solidFill>
              <a:srgbClr val="006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Рисунок 10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4" t="20695" r="19981" b="47466"/>
          <a:stretch>
            <a:fillRect/>
          </a:stretch>
        </p:blipFill>
        <p:spPr bwMode="auto">
          <a:xfrm>
            <a:off x="9536689" y="782830"/>
            <a:ext cx="2624831" cy="832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32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  <p:sldLayoutId id="2147484098" r:id="rId12"/>
    <p:sldLayoutId id="2147484103" r:id="rId13"/>
    <p:sldLayoutId id="2147484106" r:id="rId14"/>
    <p:sldLayoutId id="2147484121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16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16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16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160">
          <a:solidFill>
            <a:schemeClr val="tx1"/>
          </a:solidFill>
          <a:latin typeface="Calibri" pitchFamily="34" charset="0"/>
        </a:defRPr>
      </a:lvl5pPr>
      <a:lvl6pPr marL="639891" algn="ctr" rtl="0" fontAlgn="base">
        <a:spcBef>
          <a:spcPct val="0"/>
        </a:spcBef>
        <a:spcAft>
          <a:spcPct val="0"/>
        </a:spcAft>
        <a:defRPr sz="6160">
          <a:solidFill>
            <a:schemeClr val="tx1"/>
          </a:solidFill>
          <a:latin typeface="Calibri" pitchFamily="34" charset="0"/>
        </a:defRPr>
      </a:lvl6pPr>
      <a:lvl7pPr marL="1279774" algn="ctr" rtl="0" fontAlgn="base">
        <a:spcBef>
          <a:spcPct val="0"/>
        </a:spcBef>
        <a:spcAft>
          <a:spcPct val="0"/>
        </a:spcAft>
        <a:defRPr sz="6160">
          <a:solidFill>
            <a:schemeClr val="tx1"/>
          </a:solidFill>
          <a:latin typeface="Calibri" pitchFamily="34" charset="0"/>
        </a:defRPr>
      </a:lvl7pPr>
      <a:lvl8pPr marL="1919665" algn="ctr" rtl="0" fontAlgn="base">
        <a:spcBef>
          <a:spcPct val="0"/>
        </a:spcBef>
        <a:spcAft>
          <a:spcPct val="0"/>
        </a:spcAft>
        <a:defRPr sz="6160">
          <a:solidFill>
            <a:schemeClr val="tx1"/>
          </a:solidFill>
          <a:latin typeface="Calibri" pitchFamily="34" charset="0"/>
        </a:defRPr>
      </a:lvl8pPr>
      <a:lvl9pPr marL="2559551" algn="ctr" rtl="0" fontAlgn="base">
        <a:spcBef>
          <a:spcPct val="0"/>
        </a:spcBef>
        <a:spcAft>
          <a:spcPct val="0"/>
        </a:spcAft>
        <a:defRPr sz="6160">
          <a:solidFill>
            <a:schemeClr val="tx1"/>
          </a:solidFill>
          <a:latin typeface="Calibri" pitchFamily="34" charset="0"/>
        </a:defRPr>
      </a:lvl9pPr>
    </p:titleStyle>
    <p:bodyStyle>
      <a:lvl1pPr marL="475615" indent="-47561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480" kern="1200">
          <a:solidFill>
            <a:schemeClr val="tx1"/>
          </a:solidFill>
          <a:latin typeface="+mn-lt"/>
          <a:ea typeface="+mn-ea"/>
          <a:cs typeface="+mn-cs"/>
        </a:defRPr>
      </a:lvl1pPr>
      <a:lvl2pPr marL="1035685" indent="-39560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920" kern="1200">
          <a:solidFill>
            <a:schemeClr val="tx1"/>
          </a:solidFill>
          <a:latin typeface="+mn-lt"/>
          <a:ea typeface="+mn-ea"/>
          <a:cs typeface="+mn-cs"/>
        </a:defRPr>
      </a:lvl2pPr>
      <a:lvl3pPr marL="1595755" indent="-3155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3pPr>
      <a:lvl4pPr marL="2235835" indent="-3155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5915" indent="-3155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19382" indent="-319943" algn="l" defTabSz="1279774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59273" indent="-319943" algn="l" defTabSz="1279774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159" indent="-319943" algn="l" defTabSz="1279774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39050" indent="-319943" algn="l" defTabSz="1279774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79774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39891" algn="l" defTabSz="1279774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79774" algn="l" defTabSz="1279774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19665" algn="l" defTabSz="1279774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59551" algn="l" defTabSz="1279774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199442" algn="l" defTabSz="1279774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39325" algn="l" defTabSz="1279774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79216" algn="l" defTabSz="1279774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19104" algn="l" defTabSz="1279774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77000">
              <a:schemeClr val="bg1"/>
            </a:gs>
            <a:gs pos="67000">
              <a:schemeClr val="bg1"/>
            </a:gs>
            <a:gs pos="54000">
              <a:schemeClr val="bg1"/>
            </a:gs>
            <a:gs pos="80000">
              <a:schemeClr val="accent1">
                <a:lumMod val="45000"/>
                <a:lumOff val="55000"/>
              </a:schemeClr>
            </a:gs>
            <a:gs pos="54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Прямоугольник 3"/>
          <p:cNvSpPr>
            <a:spLocks noChangeArrowheads="1"/>
          </p:cNvSpPr>
          <p:nvPr/>
        </p:nvSpPr>
        <p:spPr bwMode="auto">
          <a:xfrm>
            <a:off x="0" y="46936"/>
            <a:ext cx="1269038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68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стол </a:t>
            </a:r>
            <a:endParaRPr lang="ru-RU" sz="2800" dirty="0" smtClean="0">
              <a:solidFill>
                <a:srgbClr val="0068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rgbClr val="0068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«Развитие государственно-частного партнерства</a:t>
            </a:r>
          </a:p>
          <a:p>
            <a:pPr algn="ctr"/>
            <a:r>
              <a:rPr lang="ru-RU" sz="2800" dirty="0" smtClean="0">
                <a:solidFill>
                  <a:srgbClr val="0068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реализации региональных проектов </a:t>
            </a:r>
          </a:p>
          <a:p>
            <a:pPr algn="ctr"/>
            <a:r>
              <a:rPr lang="ru-RU" sz="2800" dirty="0">
                <a:solidFill>
                  <a:srgbClr val="0068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dirty="0" smtClean="0">
                <a:solidFill>
                  <a:srgbClr val="0068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автодорожном строительстве» </a:t>
            </a:r>
            <a:endParaRPr lang="ru-RU" sz="2800" dirty="0">
              <a:solidFill>
                <a:srgbClr val="0068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4"/>
          <p:cNvSpPr txBox="1">
            <a:spLocks/>
          </p:cNvSpPr>
          <p:nvPr/>
        </p:nvSpPr>
        <p:spPr bwMode="auto">
          <a:xfrm>
            <a:off x="1064074" y="4734105"/>
            <a:ext cx="10083113" cy="1442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2" tIns="57147" rIns="114292" bIns="57147"/>
          <a:lstStyle>
            <a:lvl1pPr marL="407988" indent="-407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6838" indent="-350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94038" indent="-350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1238" indent="-350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8438" indent="-350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/>
            <a:r>
              <a:rPr lang="ru-RU" sz="2800" b="1" dirty="0">
                <a:solidFill>
                  <a:srgbClr val="0068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«Проблемы </a:t>
            </a:r>
            <a:r>
              <a:rPr lang="ru-RU" sz="2800" b="1" dirty="0" smtClean="0">
                <a:solidFill>
                  <a:srgbClr val="0068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ГЧП проекта»</a:t>
            </a:r>
            <a:endParaRPr lang="en-US" sz="2800" b="1" dirty="0">
              <a:solidFill>
                <a:srgbClr val="0068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90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4" t="20695" r="19981" b="47466"/>
          <a:stretch>
            <a:fillRect/>
          </a:stretch>
        </p:blipFill>
        <p:spPr bwMode="auto">
          <a:xfrm>
            <a:off x="259490" y="2494975"/>
            <a:ext cx="3412949" cy="1083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9490" y="7331449"/>
            <a:ext cx="121763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dirty="0">
                <a:solidFill>
                  <a:srgbClr val="0068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Журбин</a:t>
            </a:r>
            <a:r>
              <a:rPr lang="en-US" altLang="ru-RU" sz="2000" dirty="0">
                <a:solidFill>
                  <a:srgbClr val="0068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srgbClr val="0068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Алексей Александрович </a:t>
            </a:r>
            <a:endParaRPr lang="en-US" altLang="ru-RU" sz="2000" dirty="0">
              <a:solidFill>
                <a:srgbClr val="0068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000" dirty="0">
                <a:solidFill>
                  <a:srgbClr val="0068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Генеральный директор </a:t>
            </a:r>
            <a:endParaRPr lang="en-US" altLang="ru-RU" sz="2000" dirty="0">
              <a:solidFill>
                <a:srgbClr val="0068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000" dirty="0">
                <a:solidFill>
                  <a:srgbClr val="0068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 «Институт</a:t>
            </a:r>
            <a:r>
              <a:rPr lang="en-US" altLang="ru-RU" sz="2000" dirty="0">
                <a:solidFill>
                  <a:srgbClr val="0068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srgbClr val="0068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«Стройпроект</a:t>
            </a:r>
            <a:r>
              <a:rPr lang="ru-RU" altLang="ru-RU" sz="2000" dirty="0" smtClean="0">
                <a:solidFill>
                  <a:srgbClr val="0068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altLang="ru-RU" sz="2000" dirty="0">
              <a:solidFill>
                <a:srgbClr val="0068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2000" dirty="0">
              <a:solidFill>
                <a:srgbClr val="0068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sz="2000" dirty="0">
                <a:solidFill>
                  <a:srgbClr val="0068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Кострома</a:t>
            </a:r>
            <a:r>
              <a:rPr lang="ru-RU" altLang="ru-RU" sz="2000" dirty="0" smtClean="0">
                <a:solidFill>
                  <a:srgbClr val="0068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000" dirty="0">
                <a:solidFill>
                  <a:srgbClr val="0068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август 2015 г.</a:t>
            </a:r>
          </a:p>
        </p:txBody>
      </p:sp>
    </p:spTree>
    <p:extLst>
      <p:ext uri="{BB962C8B-B14F-4D97-AF65-F5344CB8AC3E}">
        <p14:creationId xmlns:p14="http://schemas.microsoft.com/office/powerpoint/2010/main" val="37685889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5CB1A-A8C8-4B8A-BE77-A9CC8DCC78C4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10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54596" y="297407"/>
            <a:ext cx="8683308" cy="1600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39180" tIns="19590" rIns="39180" bIns="19590" numCol="1" anchor="ctr" anchorCtr="0" compatLnSpc="1">
            <a:prstTxWarp prst="textNoShape">
              <a:avLst/>
            </a:prstTxWarp>
          </a:bodyPr>
          <a:lstStyle>
            <a:lvl1pPr defTabSz="1237336" eaLnBrk="0" hangingPunct="0">
              <a:defRPr sz="3200">
                <a:solidFill>
                  <a:srgbClr val="0B62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 eaLnBrk="0" hangingPunct="0">
              <a:defRPr sz="6160"/>
            </a:lvl2pPr>
            <a:lvl3pPr algn="ctr" eaLnBrk="0" hangingPunct="0">
              <a:defRPr sz="6160"/>
            </a:lvl3pPr>
            <a:lvl4pPr algn="ctr" eaLnBrk="0" hangingPunct="0">
              <a:defRPr sz="6160"/>
            </a:lvl4pPr>
            <a:lvl5pPr algn="ctr" eaLnBrk="0" hangingPunct="0">
              <a:defRPr sz="6160"/>
            </a:lvl5pPr>
            <a:lvl6pPr marL="639891" algn="ctr" fontAlgn="base">
              <a:spcBef>
                <a:spcPct val="0"/>
              </a:spcBef>
              <a:spcAft>
                <a:spcPct val="0"/>
              </a:spcAft>
              <a:defRPr sz="6160"/>
            </a:lvl6pPr>
            <a:lvl7pPr marL="1279774" algn="ctr" fontAlgn="base">
              <a:spcBef>
                <a:spcPct val="0"/>
              </a:spcBef>
              <a:spcAft>
                <a:spcPct val="0"/>
              </a:spcAft>
              <a:defRPr sz="6160"/>
            </a:lvl7pPr>
            <a:lvl8pPr marL="1919665" algn="ctr" fontAlgn="base">
              <a:spcBef>
                <a:spcPct val="0"/>
              </a:spcBef>
              <a:spcAft>
                <a:spcPct val="0"/>
              </a:spcAft>
              <a:defRPr sz="6160"/>
            </a:lvl8pPr>
            <a:lvl9pPr marL="2559551" algn="ctr" fontAlgn="base">
              <a:spcBef>
                <a:spcPct val="0"/>
              </a:spcBef>
              <a:spcAft>
                <a:spcPct val="0"/>
              </a:spcAft>
              <a:defRPr sz="6160"/>
            </a:lvl9pPr>
          </a:lstStyle>
          <a:p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подготовки ГЧП проекта (1/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149099"/>
              </p:ext>
            </p:extLst>
          </p:nvPr>
        </p:nvGraphicFramePr>
        <p:xfrm>
          <a:off x="654596" y="2511854"/>
          <a:ext cx="11506924" cy="4788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3462"/>
                <a:gridCol w="5753462"/>
              </a:tblGrid>
              <a:tr h="1527605">
                <a:tc>
                  <a:txBody>
                    <a:bodyPr/>
                    <a:lstStyle/>
                    <a:p>
                      <a:pPr marL="0" marR="0" indent="0" algn="ctr" defTabSz="12797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Проблемы подготовки ГЧП проектов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797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Решения</a:t>
                      </a:r>
                    </a:p>
                  </a:txBody>
                  <a:tcPr anchor="ctr"/>
                </a:tc>
              </a:tr>
              <a:tr h="2534335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необходимых компетенций на</a:t>
                      </a: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стороне государственного партнера (субъекта РФ):</a:t>
                      </a:r>
                    </a:p>
                    <a:p>
                      <a:pPr algn="l"/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Разнообразные опасения, вызванные отсутствием опыта в подготовке и реализации проектов ГЧП.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§"/>
                      </a:pPr>
                      <a:endParaRPr lang="ru-RU" sz="16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0" indent="-285750" algn="l" defTabSz="12797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знаний специальной 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терминологии.</a:t>
                      </a:r>
                    </a:p>
                    <a:p>
                      <a:pPr marL="285750" marR="0" indent="-285750" algn="l" defTabSz="12797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ru-RU" sz="16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0" indent="-285750" algn="l" defTabSz="12797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ru-RU" sz="16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0" indent="-285750" algn="l" defTabSz="12797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ru-RU" sz="16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12797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16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l" defTabSz="12797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регионах необходимо создавать команду реализации ГЧП проекта (проектов), основной задачей которой является обеспечение и координация деятельности различных ведомств  в ходе подготовки проектов ГЧП.</a:t>
                      </a:r>
                    </a:p>
                    <a:p>
                      <a:pPr marL="285750" marR="0" indent="-285750" algn="l" defTabSz="12797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0" indent="-285750" algn="l" defTabSz="12797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Члены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данной команды реализации ГЧП проекта должны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систематически проходить обучение в области ГЧП и посещать информационно-методические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мероприятия, регулярно проводимые при поддержке ГК Автодор, ФДА, Центра 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развития ГЧП, частных Консультантов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285750" marR="0" indent="-285750" algn="l" defTabSz="12797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ru-RU" sz="16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0" indent="-285750" algn="l" defTabSz="12797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региональных центров ГЧП</a:t>
                      </a:r>
                      <a:endParaRPr lang="ru-RU" sz="16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12797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863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5CB1A-A8C8-4B8A-BE77-A9CC8DCC78C4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11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54596" y="297407"/>
            <a:ext cx="8683308" cy="1600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39180" tIns="19590" rIns="39180" bIns="19590" numCol="1" anchor="ctr" anchorCtr="0" compatLnSpc="1">
            <a:prstTxWarp prst="textNoShape">
              <a:avLst/>
            </a:prstTxWarp>
          </a:bodyPr>
          <a:lstStyle>
            <a:lvl1pPr defTabSz="1237336" eaLnBrk="0" hangingPunct="0">
              <a:defRPr sz="3200">
                <a:solidFill>
                  <a:srgbClr val="0B62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 eaLnBrk="0" hangingPunct="0">
              <a:defRPr sz="6160"/>
            </a:lvl2pPr>
            <a:lvl3pPr algn="ctr" eaLnBrk="0" hangingPunct="0">
              <a:defRPr sz="6160"/>
            </a:lvl3pPr>
            <a:lvl4pPr algn="ctr" eaLnBrk="0" hangingPunct="0">
              <a:defRPr sz="6160"/>
            </a:lvl4pPr>
            <a:lvl5pPr algn="ctr" eaLnBrk="0" hangingPunct="0">
              <a:defRPr sz="6160"/>
            </a:lvl5pPr>
            <a:lvl6pPr marL="639891" algn="ctr" fontAlgn="base">
              <a:spcBef>
                <a:spcPct val="0"/>
              </a:spcBef>
              <a:spcAft>
                <a:spcPct val="0"/>
              </a:spcAft>
              <a:defRPr sz="6160"/>
            </a:lvl6pPr>
            <a:lvl7pPr marL="1279774" algn="ctr" fontAlgn="base">
              <a:spcBef>
                <a:spcPct val="0"/>
              </a:spcBef>
              <a:spcAft>
                <a:spcPct val="0"/>
              </a:spcAft>
              <a:defRPr sz="6160"/>
            </a:lvl7pPr>
            <a:lvl8pPr marL="1919665" algn="ctr" fontAlgn="base">
              <a:spcBef>
                <a:spcPct val="0"/>
              </a:spcBef>
              <a:spcAft>
                <a:spcPct val="0"/>
              </a:spcAft>
              <a:defRPr sz="6160"/>
            </a:lvl8pPr>
            <a:lvl9pPr marL="2559551" algn="ctr" fontAlgn="base">
              <a:spcBef>
                <a:spcPct val="0"/>
              </a:spcBef>
              <a:spcAft>
                <a:spcPct val="0"/>
              </a:spcAft>
              <a:defRPr sz="6160"/>
            </a:lvl9pPr>
          </a:lstStyle>
          <a:p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подготовки ГЧП проекта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(2/4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35461"/>
              </p:ext>
            </p:extLst>
          </p:nvPr>
        </p:nvGraphicFramePr>
        <p:xfrm>
          <a:off x="654596" y="2079368"/>
          <a:ext cx="11506924" cy="6495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3462"/>
                <a:gridCol w="5753462"/>
              </a:tblGrid>
              <a:tr h="1527605">
                <a:tc>
                  <a:txBody>
                    <a:bodyPr/>
                    <a:lstStyle/>
                    <a:p>
                      <a:pPr marL="0" marR="0" indent="0" algn="ctr" defTabSz="12797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Проблемы подготовки ГЧП проектов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797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Решения</a:t>
                      </a:r>
                    </a:p>
                  </a:txBody>
                  <a:tcPr anchor="ctr"/>
                </a:tc>
              </a:tr>
              <a:tr h="2534335">
                <a:tc>
                  <a:txBody>
                    <a:bodyPr/>
                    <a:lstStyle/>
                    <a:p>
                      <a:pPr algn="l"/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Распределение рисков при подготовке конкурсной документации и концессионного соглашения:</a:t>
                      </a:r>
                    </a:p>
                    <a:p>
                      <a:pPr algn="l"/>
                      <a:endParaRPr lang="ru-RU" sz="16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большинстве случаев Концедент/Публичный партнер стремится взять на себя наименьший объем рисков и пытается переложить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риски и обязанности на Концессионера. </a:t>
                      </a:r>
                    </a:p>
                    <a:p>
                      <a:pPr marL="0" indent="0" algn="l">
                        <a:buFontTx/>
                        <a:buNone/>
                      </a:pP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>
                        <a:buFontTx/>
                        <a:buChar char="-"/>
                      </a:pP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>
                        <a:buFontTx/>
                        <a:buChar char="-"/>
                      </a:pP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indent="-342900" algn="l" defTabSz="12797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Составление подробной матрицы рисков на ранней стадии подготовки ГЧП проекта на период его полного жизненного цикла.</a:t>
                      </a:r>
                      <a:endParaRPr lang="en-US" sz="16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indent="-342900" algn="l" defTabSz="12797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ru-RU" sz="16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indent="-342900" algn="l" defTabSz="12797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Распределение 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рисков по следующему принципу: риск несет та сторона, которая наилучшим способом может им управлять и минимизировать  вероятность наступления  нежелательной ситуации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indent="0" algn="l" defTabSz="12797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16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12797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Например:</a:t>
                      </a:r>
                    </a:p>
                    <a:p>
                      <a:pPr marL="342900" marR="0" indent="-342900" algn="l" defTabSz="12797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endParaRPr lang="ru-RU" sz="16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27063" marR="0" lvl="2" indent="-263525" algn="l" defTabSz="12797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риск – ответственность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Концедента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/Публичного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партнера,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27063" marR="0" lvl="2" indent="-263525" algn="l" defTabSz="12797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27063" marR="0" lvl="2" indent="-263525" algn="l" defTabSz="16446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строительный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риск – ответственность Концессионера/Частного партнера,</a:t>
                      </a:r>
                      <a:endParaRPr lang="en-US" sz="16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27063" marR="0" lvl="2" indent="-263525" algn="l" defTabSz="12797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en-US" sz="16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27063" marR="0" lvl="2" indent="-263525" algn="l" defTabSz="12797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риск трафика – в зависимости от финансовой модели проекта.</a:t>
                      </a:r>
                    </a:p>
                    <a:p>
                      <a:pPr marL="901700" marR="0" indent="-274638" algn="l" defTabSz="12797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794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5CB1A-A8C8-4B8A-BE77-A9CC8DCC78C4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12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54596" y="297407"/>
            <a:ext cx="8683308" cy="1600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39180" tIns="19590" rIns="39180" bIns="19590" numCol="1" anchor="ctr" anchorCtr="0" compatLnSpc="1">
            <a:prstTxWarp prst="textNoShape">
              <a:avLst/>
            </a:prstTxWarp>
          </a:bodyPr>
          <a:lstStyle>
            <a:lvl1pPr defTabSz="1237336" eaLnBrk="0" hangingPunct="0">
              <a:defRPr sz="3200">
                <a:solidFill>
                  <a:srgbClr val="0B62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 eaLnBrk="0" hangingPunct="0">
              <a:defRPr sz="6160"/>
            </a:lvl2pPr>
            <a:lvl3pPr algn="ctr" eaLnBrk="0" hangingPunct="0">
              <a:defRPr sz="6160"/>
            </a:lvl3pPr>
            <a:lvl4pPr algn="ctr" eaLnBrk="0" hangingPunct="0">
              <a:defRPr sz="6160"/>
            </a:lvl4pPr>
            <a:lvl5pPr algn="ctr" eaLnBrk="0" hangingPunct="0">
              <a:defRPr sz="6160"/>
            </a:lvl5pPr>
            <a:lvl6pPr marL="639891" algn="ctr" fontAlgn="base">
              <a:spcBef>
                <a:spcPct val="0"/>
              </a:spcBef>
              <a:spcAft>
                <a:spcPct val="0"/>
              </a:spcAft>
              <a:defRPr sz="6160"/>
            </a:lvl6pPr>
            <a:lvl7pPr marL="1279774" algn="ctr" fontAlgn="base">
              <a:spcBef>
                <a:spcPct val="0"/>
              </a:spcBef>
              <a:spcAft>
                <a:spcPct val="0"/>
              </a:spcAft>
              <a:defRPr sz="6160"/>
            </a:lvl7pPr>
            <a:lvl8pPr marL="1919665" algn="ctr" fontAlgn="base">
              <a:spcBef>
                <a:spcPct val="0"/>
              </a:spcBef>
              <a:spcAft>
                <a:spcPct val="0"/>
              </a:spcAft>
              <a:defRPr sz="6160"/>
            </a:lvl8pPr>
            <a:lvl9pPr marL="2559551" algn="ctr" fontAlgn="base">
              <a:spcBef>
                <a:spcPct val="0"/>
              </a:spcBef>
              <a:spcAft>
                <a:spcPct val="0"/>
              </a:spcAft>
              <a:defRPr sz="6160"/>
            </a:lvl9pPr>
          </a:lstStyle>
          <a:p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подготовки ГЧП проекта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(3/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122990"/>
              </p:ext>
            </p:extLst>
          </p:nvPr>
        </p:nvGraphicFramePr>
        <p:xfrm>
          <a:off x="654596" y="2511854"/>
          <a:ext cx="11506924" cy="4788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3462"/>
                <a:gridCol w="5753462"/>
              </a:tblGrid>
              <a:tr h="1527605">
                <a:tc>
                  <a:txBody>
                    <a:bodyPr/>
                    <a:lstStyle/>
                    <a:p>
                      <a:pPr marL="0" marR="0" indent="0" algn="ctr" defTabSz="12797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Проблемы подготовки ГЧП проектов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797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Решения</a:t>
                      </a:r>
                    </a:p>
                  </a:txBody>
                  <a:tcPr anchor="ctr"/>
                </a:tc>
              </a:tr>
              <a:tr h="253433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 получения федерального </a:t>
                      </a:r>
                      <a:r>
                        <a:rPr lang="ru-RU" sz="16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софинансирования</a:t>
                      </a:r>
                      <a:endParaRPr lang="ru-RU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Необходимость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регионов тратить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значительные бюджетные средства на подготовку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проектной документации и пакета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документов для подачи заявки, находясь в условиях неопределенности получения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Федерального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софинансирования</a:t>
                      </a:r>
                      <a:endParaRPr lang="ru-RU" sz="16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endParaRPr lang="ru-RU" sz="16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endParaRPr lang="ru-RU" sz="16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endParaRPr lang="ru-RU" sz="16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endParaRPr lang="ru-RU" sz="16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endParaRPr lang="ru-RU" sz="16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endParaRPr lang="ru-RU" sz="16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endParaRPr lang="ru-RU" sz="16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indent="-342900" algn="l" defTabSz="12797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и утверждение единой методики отбора региональных проектов ГЧП.</a:t>
                      </a:r>
                    </a:p>
                    <a:p>
                      <a:pPr marL="0" marR="0" indent="0" algn="l" defTabSz="12797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indent="-342900" algn="l" defTabSz="12797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принятия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решения, о том, стоит ли начинать ГЧП 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зафиксировать 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возможность подготовки концепции ГЧП проекта и его 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финансовой 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модели на основе стадии </a:t>
                      </a:r>
                      <a:r>
                        <a:rPr lang="ru-RU" sz="1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предпроектных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 (тема для дискуссии).</a:t>
                      </a:r>
                    </a:p>
                    <a:p>
                      <a:pPr marL="0" marR="0" indent="0" algn="l" defTabSz="12797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16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indent="-342900" algn="l" defTabSz="12797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Проводить </a:t>
                      </a:r>
                      <a:r>
                        <a:rPr lang="ru-RU" sz="1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предквалификацию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инвесторов</a:t>
                      </a:r>
                    </a:p>
                    <a:p>
                      <a:pPr marL="0" marR="0" indent="0" algn="l" defTabSz="12797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16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indent="-342900" algn="l" defTabSz="12797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двух квалифицированных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заявок должно стать достаточной основой для рассмотрения проекта как кандидата на федеральное </a:t>
                      </a:r>
                      <a:r>
                        <a:rPr lang="ru-RU" sz="1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софинансирование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946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5CB1A-A8C8-4B8A-BE77-A9CC8DCC78C4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13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54596" y="297407"/>
            <a:ext cx="8683308" cy="1600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39180" tIns="19590" rIns="39180" bIns="19590" numCol="1" anchor="ctr" anchorCtr="0" compatLnSpc="1">
            <a:prstTxWarp prst="textNoShape">
              <a:avLst/>
            </a:prstTxWarp>
          </a:bodyPr>
          <a:lstStyle>
            <a:lvl1pPr defTabSz="1237336" eaLnBrk="0" hangingPunct="0">
              <a:defRPr sz="3200">
                <a:solidFill>
                  <a:srgbClr val="0B62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 eaLnBrk="0" hangingPunct="0">
              <a:defRPr sz="6160"/>
            </a:lvl2pPr>
            <a:lvl3pPr algn="ctr" eaLnBrk="0" hangingPunct="0">
              <a:defRPr sz="6160"/>
            </a:lvl3pPr>
            <a:lvl4pPr algn="ctr" eaLnBrk="0" hangingPunct="0">
              <a:defRPr sz="6160"/>
            </a:lvl4pPr>
            <a:lvl5pPr algn="ctr" eaLnBrk="0" hangingPunct="0">
              <a:defRPr sz="6160"/>
            </a:lvl5pPr>
            <a:lvl6pPr marL="639891" algn="ctr" fontAlgn="base">
              <a:spcBef>
                <a:spcPct val="0"/>
              </a:spcBef>
              <a:spcAft>
                <a:spcPct val="0"/>
              </a:spcAft>
              <a:defRPr sz="6160"/>
            </a:lvl6pPr>
            <a:lvl7pPr marL="1279774" algn="ctr" fontAlgn="base">
              <a:spcBef>
                <a:spcPct val="0"/>
              </a:spcBef>
              <a:spcAft>
                <a:spcPct val="0"/>
              </a:spcAft>
              <a:defRPr sz="6160"/>
            </a:lvl7pPr>
            <a:lvl8pPr marL="1919665" algn="ctr" fontAlgn="base">
              <a:spcBef>
                <a:spcPct val="0"/>
              </a:spcBef>
              <a:spcAft>
                <a:spcPct val="0"/>
              </a:spcAft>
              <a:defRPr sz="6160"/>
            </a:lvl8pPr>
            <a:lvl9pPr marL="2559551" algn="ctr" fontAlgn="base">
              <a:spcBef>
                <a:spcPct val="0"/>
              </a:spcBef>
              <a:spcAft>
                <a:spcPct val="0"/>
              </a:spcAft>
              <a:defRPr sz="6160"/>
            </a:lvl9pPr>
          </a:lstStyle>
          <a:p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подготовки ГЧП проекта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(4/4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54127"/>
              </p:ext>
            </p:extLst>
          </p:nvPr>
        </p:nvGraphicFramePr>
        <p:xfrm>
          <a:off x="654596" y="2511854"/>
          <a:ext cx="11506924" cy="4788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3462"/>
                <a:gridCol w="5753462"/>
              </a:tblGrid>
              <a:tr h="1527605">
                <a:tc>
                  <a:txBody>
                    <a:bodyPr/>
                    <a:lstStyle/>
                    <a:p>
                      <a:pPr marL="0" marR="0" indent="0" algn="ctr" defTabSz="12797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Проблемы подготовки ГЧП проектов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797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Решения</a:t>
                      </a:r>
                    </a:p>
                  </a:txBody>
                  <a:tcPr anchor="ctr"/>
                </a:tc>
              </a:tr>
              <a:tr h="2534335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Вопросы бюджетного планирования и резервирования бюджетных средств. </a:t>
                      </a:r>
                    </a:p>
                    <a:p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Какой методикой или каким механизмом расчета руководствоваться регионам при резервировании бюджетных средств на плановый период на покрытие МГД Концессионеру?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Каков механизм распоряжения бюджетными средствами для случая, если фактически не возникнет необходимости в  перечислении МГД, а бюджетные средства уже зарезервированы?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12797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Необходимо разработать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соответствующие методики и правила резервирования и расходования бюджетных средств регионов в ГЧП проектах</a:t>
                      </a:r>
                    </a:p>
                    <a:p>
                      <a:pPr marL="0" marR="0" indent="0" algn="l" defTabSz="12797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baseline="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12797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baseline="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12797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baseline="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12797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baseline="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12797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baseline="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12797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baseline="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12797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baseline="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12797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baseline="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12797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baseline="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12797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387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5CB1A-A8C8-4B8A-BE77-A9CC8DCC78C4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14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54596" y="297407"/>
            <a:ext cx="8683308" cy="1600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39180" tIns="19590" rIns="39180" bIns="19590" numCol="1" anchor="ctr" anchorCtr="0" compatLnSpc="1">
            <a:prstTxWarp prst="textNoShape">
              <a:avLst/>
            </a:prstTxWarp>
          </a:bodyPr>
          <a:lstStyle>
            <a:lvl1pPr defTabSz="1237336" eaLnBrk="0" hangingPunct="0">
              <a:defRPr sz="3200">
                <a:solidFill>
                  <a:srgbClr val="0B62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 eaLnBrk="0" hangingPunct="0">
              <a:defRPr sz="6160"/>
            </a:lvl2pPr>
            <a:lvl3pPr algn="ctr" eaLnBrk="0" hangingPunct="0">
              <a:defRPr sz="6160"/>
            </a:lvl3pPr>
            <a:lvl4pPr algn="ctr" eaLnBrk="0" hangingPunct="0">
              <a:defRPr sz="6160"/>
            </a:lvl4pPr>
            <a:lvl5pPr algn="ctr" eaLnBrk="0" hangingPunct="0">
              <a:defRPr sz="6160"/>
            </a:lvl5pPr>
            <a:lvl6pPr marL="639891" algn="ctr" fontAlgn="base">
              <a:spcBef>
                <a:spcPct val="0"/>
              </a:spcBef>
              <a:spcAft>
                <a:spcPct val="0"/>
              </a:spcAft>
              <a:defRPr sz="6160"/>
            </a:lvl6pPr>
            <a:lvl7pPr marL="1279774" algn="ctr" fontAlgn="base">
              <a:spcBef>
                <a:spcPct val="0"/>
              </a:spcBef>
              <a:spcAft>
                <a:spcPct val="0"/>
              </a:spcAft>
              <a:defRPr sz="6160"/>
            </a:lvl7pPr>
            <a:lvl8pPr marL="1919665" algn="ctr" fontAlgn="base">
              <a:spcBef>
                <a:spcPct val="0"/>
              </a:spcBef>
              <a:spcAft>
                <a:spcPct val="0"/>
              </a:spcAft>
              <a:defRPr sz="6160"/>
            </a:lvl8pPr>
            <a:lvl9pPr marL="2559551" algn="ctr" fontAlgn="base">
              <a:spcBef>
                <a:spcPct val="0"/>
              </a:spcBef>
              <a:spcAft>
                <a:spcPct val="0"/>
              </a:spcAft>
              <a:defRPr sz="6160"/>
            </a:lvl9pPr>
          </a:lstStyle>
          <a:p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реализации  ГЧП проектов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816990"/>
              </p:ext>
            </p:extLst>
          </p:nvPr>
        </p:nvGraphicFramePr>
        <p:xfrm>
          <a:off x="654595" y="2511854"/>
          <a:ext cx="11506925" cy="35930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06925"/>
              </a:tblGrid>
              <a:tr h="1307091"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Преимущества реализации  ГЧП проектов</a:t>
                      </a:r>
                      <a:endParaRPr lang="ru-RU" alt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168496">
                <a:tc>
                  <a:txBody>
                    <a:bodyPr/>
                    <a:lstStyle/>
                    <a:p>
                      <a:pPr marL="285750" marR="0" indent="-285750" algn="l" defTabSz="12797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ru-RU" sz="16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0" indent="-285750" algn="l" defTabSz="12797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внебюджетных средств</a:t>
                      </a:r>
                    </a:p>
                    <a:p>
                      <a:pPr marL="285750" marR="0" indent="-285750" algn="l" defTabSz="12797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ru-RU" sz="16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0" indent="-285750" algn="l" defTabSz="12797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Более 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гибкие условия конкурсной документации по сравнению с ФЗ-44, а именно возможность предусмотреть необходимые требования к участникам.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endParaRPr lang="ru-RU" sz="16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0" indent="-285750" algn="l" defTabSz="12797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Больше возможности для разумного распределения рисков.</a:t>
                      </a:r>
                    </a:p>
                    <a:p>
                      <a:pPr marL="285750" marR="0" indent="-285750" algn="l" defTabSz="12797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0" indent="-285750" algn="l" defTabSz="12797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Возможность применения современных форм контракта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(ФИДИК).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215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659609" y="553449"/>
            <a:ext cx="7068190" cy="1177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180" tIns="19590" rIns="39180" bIns="19590" anchor="ctr"/>
          <a:lstStyle/>
          <a:p>
            <a:pPr defTabSz="1237336"/>
            <a:r>
              <a:rPr lang="ru-RU" altLang="ru-RU" sz="2800" dirty="0" smtClean="0">
                <a:solidFill>
                  <a:srgbClr val="0B62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Инженерной группы Стройпроект </a:t>
            </a:r>
          </a:p>
          <a:p>
            <a:pPr defTabSz="1237336"/>
            <a:r>
              <a:rPr lang="ru-RU" altLang="ru-RU" sz="2800" dirty="0" smtClean="0">
                <a:solidFill>
                  <a:srgbClr val="0B62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подготовке проектов ГЧП</a:t>
            </a:r>
            <a:endParaRPr lang="ru-RU" altLang="ru-RU" sz="2800" dirty="0">
              <a:solidFill>
                <a:srgbClr val="0B62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5CB1A-A8C8-4B8A-BE77-A9CC8DCC78C4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59609" y="2360724"/>
            <a:ext cx="7666893" cy="553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1600" b="1" dirty="0">
                <a:solidFill>
                  <a:srgbClr val="0068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ПЛАТНЫХ АВТОДОРОГ НА УСЛОВИЯХ ГЧП</a:t>
            </a:r>
          </a:p>
          <a:p>
            <a:pPr marL="539750" indent="-269875" algn="just"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проектной и рабочей документации строительства и объекта ГЧП-соглашения для Концессионера, Частного партнера, Генподрядчика и др.;</a:t>
            </a:r>
          </a:p>
          <a:p>
            <a:pPr marL="539750" indent="-269875" algn="just"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системы взимания платы;</a:t>
            </a:r>
          </a:p>
          <a:p>
            <a:pPr marL="539750" indent="-269875" algn="just"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жизненного цикла объекта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39750" indent="-269875" algn="just"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9750" indent="-269875" algn="just"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1600" b="1" dirty="0" smtClean="0">
                <a:solidFill>
                  <a:srgbClr val="0068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КОНСУЛЬТАНТА ПО СОПРОВОЖДЕНИЮ ПРОЕКТОВ ГЧП</a:t>
            </a:r>
          </a:p>
          <a:p>
            <a:pPr marL="539750" indent="-269875" algn="just"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Концепции реализации проекта</a:t>
            </a:r>
          </a:p>
          <a:p>
            <a:pPr marL="539750" indent="-269875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технической части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транспортное моделирование потоков в условиях взимания платы за проезд, расчет тарифов, имущественно-правовая инвентаризация земельных участков (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необходимости), разработка графика капитальных и эксплуатационных затрат на строительство и эксплуатацию объекта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9750" indent="-269875" algn="just"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юридической и финансовой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моделей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</a:p>
          <a:p>
            <a:pPr marL="539750" lvl="1" indent="-269875" algn="just"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конкурсной документации для инвестиционного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конкурса;</a:t>
            </a:r>
          </a:p>
          <a:p>
            <a:pPr marL="539750" lvl="1" indent="-269875" algn="just"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всех заинтересованных сторон (заказчик, участники конкурса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69875" lvl="1" indent="0" algn="just" eaLnBrk="1" hangingPunct="1"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49"/>
          <a:stretch>
            <a:fillRect/>
          </a:stretch>
        </p:blipFill>
        <p:spPr bwMode="auto">
          <a:xfrm>
            <a:off x="8821103" y="4261006"/>
            <a:ext cx="3316898" cy="2078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" t="14009" r="34352" b="30388"/>
          <a:stretch>
            <a:fillRect/>
          </a:stretch>
        </p:blipFill>
        <p:spPr bwMode="auto">
          <a:xfrm>
            <a:off x="8821103" y="2170335"/>
            <a:ext cx="3316898" cy="199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103" y="6430799"/>
            <a:ext cx="3316898" cy="220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129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637609" y="260925"/>
            <a:ext cx="8683308" cy="1600200"/>
          </a:xfr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39180" tIns="19590" rIns="39180" bIns="19590" numCol="1" anchor="ctr" anchorCtr="0" compatLnSpc="1">
            <a:prstTxWarp prst="textNoShape">
              <a:avLst/>
            </a:prstTxWarp>
          </a:bodyPr>
          <a:lstStyle/>
          <a:p>
            <a:pPr algn="l" defTabSz="1237336"/>
            <a:r>
              <a:rPr lang="ru-RU" altLang="ru-RU" sz="2800" dirty="0">
                <a:solidFill>
                  <a:srgbClr val="0B62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Западный </a:t>
            </a:r>
            <a:r>
              <a:rPr lang="ru-RU" altLang="ru-RU" sz="2800" dirty="0" smtClean="0">
                <a:solidFill>
                  <a:srgbClr val="0B62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Скоростной Диаметр</a:t>
            </a:r>
            <a:br>
              <a:rPr lang="ru-RU" altLang="ru-RU" sz="2800" dirty="0" smtClean="0">
                <a:solidFill>
                  <a:srgbClr val="0B62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solidFill>
                  <a:srgbClr val="0B62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Санкт-Петербурге</a:t>
            </a:r>
            <a:endParaRPr lang="ru-RU" altLang="ru-RU" sz="2800" dirty="0">
              <a:solidFill>
                <a:srgbClr val="0B62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1E8C388-646D-460F-A512-9170559CC6EF}" type="slidenum"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03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0915" y="4964006"/>
            <a:ext cx="2840603" cy="1757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6" b="26331"/>
          <a:stretch/>
        </p:blipFill>
        <p:spPr bwMode="auto">
          <a:xfrm>
            <a:off x="9320915" y="3203086"/>
            <a:ext cx="2840603" cy="1627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0"/>
          <a:stretch/>
        </p:blipFill>
        <p:spPr bwMode="auto">
          <a:xfrm>
            <a:off x="9320917" y="6854814"/>
            <a:ext cx="2840602" cy="1785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7609" y="2119974"/>
            <a:ext cx="115239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1237336">
              <a:buFont typeface="Wingdings" panose="05000000000000000000" pitchFamily="2" charset="2"/>
              <a:buChar char="§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проектной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документации, технический консультант </a:t>
            </a:r>
            <a:r>
              <a:rPr lang="ru-RU" alt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Концедента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(по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заказу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ОАО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«ЗСД»). </a:t>
            </a:r>
          </a:p>
          <a:p>
            <a:pPr marL="285750" indent="-285750" defTabSz="1237336">
              <a:buFont typeface="Wingdings" panose="05000000000000000000" pitchFamily="2" charset="2"/>
              <a:buChar char="§"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рабочей документации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Северного и Южного участков ЗСД (для генподрядных организаций).</a:t>
            </a:r>
          </a:p>
          <a:p>
            <a:pPr marL="285750" lvl="0" indent="-285750" defTabSz="1237336">
              <a:buFont typeface="Wingdings" panose="05000000000000000000" pitchFamily="2" charset="2"/>
              <a:buChar char="§"/>
            </a:pPr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рабочей документации Центрального участка ЗСД </a:t>
            </a:r>
            <a:r>
              <a:rPr lang="en-US" alt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действия концессионного соглашения (для генерального подрядчика – </a:t>
            </a:r>
            <a:r>
              <a:rPr lang="en-US" altLang="ru-RU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Astaldi</a:t>
            </a:r>
            <a:r>
              <a:rPr lang="en-US" alt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ru-RU" alt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ru-RU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</a:t>
            </a:r>
            <a:r>
              <a:rPr lang="en-US" alt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4"/>
          <a:stretch/>
        </p:blipFill>
        <p:spPr>
          <a:xfrm>
            <a:off x="637608" y="3197192"/>
            <a:ext cx="8518749" cy="544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08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640081" y="288367"/>
            <a:ext cx="8683308" cy="1600200"/>
          </a:xfr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180" tIns="19590" rIns="39180" bIns="19590" anchor="ctr"/>
          <a:lstStyle/>
          <a:p>
            <a:pPr algn="l" defTabSz="1237336"/>
            <a:r>
              <a:rPr lang="ru-RU" altLang="ru-RU" sz="2800" dirty="0" smtClean="0">
                <a:solidFill>
                  <a:srgbClr val="0B62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Скоростная автомобильная платная дорога М-11</a:t>
            </a:r>
            <a:br>
              <a:rPr lang="ru-RU" altLang="ru-RU" sz="2800" dirty="0" smtClean="0">
                <a:solidFill>
                  <a:srgbClr val="0B62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solidFill>
                  <a:srgbClr val="0B62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– Санкт-Петербург, </a:t>
            </a:r>
            <a:br>
              <a:rPr lang="ru-RU" altLang="ru-RU" sz="2800" dirty="0" smtClean="0">
                <a:solidFill>
                  <a:srgbClr val="0B62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dirty="0">
              <a:solidFill>
                <a:srgbClr val="0B62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11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6B5F736-1B38-484A-A076-438ABF222073}" type="slidenum"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012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" t="18942" b="28965"/>
          <a:stretch/>
        </p:blipFill>
        <p:spPr bwMode="auto">
          <a:xfrm>
            <a:off x="592616" y="5791137"/>
            <a:ext cx="11879276" cy="2891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7"/>
          <a:stretch>
            <a:fillRect/>
          </a:stretch>
        </p:blipFill>
        <p:spPr bwMode="auto">
          <a:xfrm>
            <a:off x="7983643" y="2248730"/>
            <a:ext cx="4177877" cy="2199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Text Box 5"/>
          <p:cNvSpPr txBox="1">
            <a:spLocks noChangeArrowheads="1"/>
          </p:cNvSpPr>
          <p:nvPr/>
        </p:nvSpPr>
        <p:spPr bwMode="auto">
          <a:xfrm>
            <a:off x="7983643" y="4620868"/>
            <a:ext cx="4270415" cy="375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7978" tIns="63991" rIns="127978" bIns="6399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Мост через Волгу в Тверской области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40081" y="2134721"/>
            <a:ext cx="6973978" cy="2554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3" tIns="45708" rIns="91413" bIns="4570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Выполненные работы: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defTabSz="1237336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проектной документации на все большие и внеклассные мосты  и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 334 – км 545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заказу </a:t>
            </a:r>
            <a:r>
              <a:rPr lang="ru-RU" alt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генпроектировщика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ОАО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Союздорпроект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  <a:p>
            <a:pPr marL="285750" indent="-285750" algn="just" defTabSz="1237336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рабочей документации на проектирование и строительство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участке км 15 – км 58 (по заказу генподрядчика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ПАО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Мостотрест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defTabSz="1237336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defTabSz="1237336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рабочей документации на проектирование и строительство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участке км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334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км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545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 заказу генподрядчика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ПАО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«Мостотрест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12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626746" y="346867"/>
            <a:ext cx="8683308" cy="1600200"/>
          </a:xfr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39180" tIns="19590" rIns="39180" bIns="19590" numCol="1" anchor="ctr" anchorCtr="0" compatLnSpc="1">
            <a:prstTxWarp prst="textNoShape">
              <a:avLst/>
            </a:prstTxWarp>
          </a:bodyPr>
          <a:lstStyle/>
          <a:p>
            <a:pPr algn="l" defTabSz="1237336"/>
            <a:r>
              <a:rPr lang="ru-RU" altLang="ru-RU" sz="2800" dirty="0">
                <a:solidFill>
                  <a:srgbClr val="0B62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платных участков автодорог </a:t>
            </a:r>
            <a:r>
              <a:rPr lang="ru-RU" altLang="ru-RU" sz="2800" dirty="0" smtClean="0">
                <a:solidFill>
                  <a:srgbClr val="0B62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solidFill>
                  <a:srgbClr val="0B62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solidFill>
                  <a:srgbClr val="0B62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М-1 </a:t>
            </a:r>
            <a:r>
              <a:rPr lang="ru-RU" altLang="ru-RU" sz="2800" dirty="0">
                <a:solidFill>
                  <a:srgbClr val="0B62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«Беларусь</a:t>
            </a:r>
            <a:r>
              <a:rPr lang="ru-RU" altLang="ru-RU" sz="2800" dirty="0" smtClean="0">
                <a:solidFill>
                  <a:srgbClr val="0B62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 </a:t>
            </a:r>
            <a:r>
              <a:rPr lang="ru-RU" altLang="ru-RU" sz="2800" dirty="0">
                <a:solidFill>
                  <a:srgbClr val="0B62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М-4 «Дон»</a:t>
            </a:r>
          </a:p>
        </p:txBody>
      </p:sp>
      <p:sp>
        <p:nvSpPr>
          <p:cNvPr id="4608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12B3AD3-F546-463F-9081-4559E0B3AA69}" type="slidenum"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084" name="Picture 3" descr="C:\Users\isigitov.MSK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95" y="5354359"/>
            <a:ext cx="11490325" cy="3224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626746" y="2098041"/>
            <a:ext cx="11534774" cy="259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7978" tIns="63991" rIns="127978" bIns="63991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None/>
            </a:pP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Выполненные работы: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проектной документации по объекту «Реконструкция с последующей эксплуатацией на платной основе автомобильной дороги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«Беларусь» на участке км 33-км 84» (по заказу Концедента ГК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«Автодор»)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проектной документации по участкам км 933 – км 1024, км 1024- км 1091 (Ростовская область) автомобильной дороги  М-4 «Дон» (по заказу Концедента ГК «Автодор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проектной документации по участку км 633 – км 715  автомобильной дороги  М-4 «Дон» (по заказу ЗАО «Институт «</a:t>
            </a:r>
            <a:r>
              <a:rPr lang="ru-RU" alt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ДорАэроПроект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»). </a:t>
            </a:r>
          </a:p>
        </p:txBody>
      </p:sp>
    </p:spTree>
    <p:extLst>
      <p:ext uri="{BB962C8B-B14F-4D97-AF65-F5344CB8AC3E}">
        <p14:creationId xmlns:p14="http://schemas.microsoft.com/office/powerpoint/2010/main" val="181893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627381" y="240623"/>
            <a:ext cx="8683308" cy="1600200"/>
          </a:xfr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39180" tIns="19590" rIns="39180" bIns="19590" numCol="1" anchor="ctr" anchorCtr="0" compatLnSpc="1">
            <a:prstTxWarp prst="textNoShape">
              <a:avLst/>
            </a:prstTxWarp>
          </a:bodyPr>
          <a:lstStyle/>
          <a:p>
            <a:pPr algn="l" defTabSz="1237336"/>
            <a:r>
              <a:rPr lang="ru-RU" altLang="ru-RU" sz="2800" dirty="0">
                <a:solidFill>
                  <a:srgbClr val="0B62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нового выхода на </a:t>
            </a:r>
            <a:r>
              <a:rPr lang="ru-RU" altLang="ru-RU" sz="2800" dirty="0" smtClean="0">
                <a:solidFill>
                  <a:srgbClr val="0B62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МКАД </a:t>
            </a:r>
            <a:br>
              <a:rPr lang="ru-RU" altLang="ru-RU" sz="2800" dirty="0" smtClean="0">
                <a:solidFill>
                  <a:srgbClr val="0B62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solidFill>
                  <a:srgbClr val="0B62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altLang="ru-RU" sz="2800" dirty="0">
                <a:solidFill>
                  <a:srgbClr val="0B62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автомобильной дороги </a:t>
            </a:r>
            <a:r>
              <a:rPr lang="ru-RU" altLang="ru-RU" sz="2800" dirty="0" smtClean="0">
                <a:solidFill>
                  <a:srgbClr val="0B62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М-7 «Волга»</a:t>
            </a:r>
            <a:br>
              <a:rPr lang="ru-RU" altLang="ru-RU" sz="2800" dirty="0" smtClean="0">
                <a:solidFill>
                  <a:srgbClr val="0B62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solidFill>
                  <a:srgbClr val="0B62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2800" dirty="0">
                <a:solidFill>
                  <a:srgbClr val="0B62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участке </a:t>
            </a:r>
            <a:r>
              <a:rPr lang="ru-RU" altLang="ru-RU" sz="2800" dirty="0" smtClean="0">
                <a:solidFill>
                  <a:srgbClr val="0B62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МКАД </a:t>
            </a:r>
            <a:r>
              <a:rPr lang="ru-RU" altLang="ru-RU" sz="2800" dirty="0">
                <a:solidFill>
                  <a:srgbClr val="0B62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км </a:t>
            </a:r>
            <a:r>
              <a:rPr lang="ru-RU" altLang="ru-RU" sz="2800" dirty="0" smtClean="0">
                <a:solidFill>
                  <a:srgbClr val="0B62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ru-RU" altLang="ru-RU" sz="2800" dirty="0">
              <a:solidFill>
                <a:srgbClr val="0B62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1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9FDC555-811C-4E62-B78D-DC977277AA36}" type="slidenum"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5803" y="4093974"/>
            <a:ext cx="8429011" cy="444630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40883" y="2236008"/>
            <a:ext cx="11797433" cy="379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37336">
              <a:lnSpc>
                <a:spcPct val="115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территории строительства с определением основных проектных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решений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 заказу Концедента ГК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«Автодор»)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237336">
              <a:lnSpc>
                <a:spcPct val="115000"/>
              </a:lnSpc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237336">
              <a:lnSpc>
                <a:spcPct val="115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реализуется по форме государственно-частного партнерства – концессионное соглашение с прямым сбором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платы.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defTabSz="1237336">
              <a:lnSpc>
                <a:spcPct val="115000"/>
              </a:lnSpc>
              <a:buFont typeface="Wingdings" panose="05000000000000000000" pitchFamily="2" charset="2"/>
              <a:buChar char="§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defTabSz="1237336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длина участка – 69 км.</a:t>
            </a:r>
          </a:p>
          <a:p>
            <a:pPr marL="285750" lvl="0" indent="-285750" defTabSz="1237336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полос движения – 6 (8).</a:t>
            </a:r>
          </a:p>
          <a:p>
            <a:pPr marL="285750" marR="64770" lvl="0" indent="-285750" defTabSz="1237336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Пункты взимания платы (ПВП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37336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37336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37336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36-ти искусственных сооружений: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37336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1237336"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6-ти мостов, </a:t>
            </a:r>
          </a:p>
          <a:p>
            <a:pPr marL="285750" indent="-285750" defTabSz="1237336"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2-х переходных путепроводов, </a:t>
            </a:r>
          </a:p>
          <a:p>
            <a:pPr marL="285750" indent="-285750" defTabSz="1237336"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28-ми автодорожных путепроводов.</a:t>
            </a:r>
          </a:p>
        </p:txBody>
      </p:sp>
    </p:spTree>
    <p:extLst>
      <p:ext uri="{BB962C8B-B14F-4D97-AF65-F5344CB8AC3E}">
        <p14:creationId xmlns:p14="http://schemas.microsoft.com/office/powerpoint/2010/main" val="172108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627381" y="240623"/>
            <a:ext cx="8683308" cy="1600200"/>
          </a:xfr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39180" tIns="19590" rIns="39180" bIns="19590" numCol="1" anchor="ctr" anchorCtr="0" compatLnSpc="1">
            <a:prstTxWarp prst="textNoShape">
              <a:avLst/>
            </a:prstTxWarp>
          </a:bodyPr>
          <a:lstStyle/>
          <a:p>
            <a:pPr algn="l" defTabSz="1237336"/>
            <a:r>
              <a:rPr lang="ru-RU" altLang="ru-RU" sz="2800" dirty="0" smtClean="0">
                <a:solidFill>
                  <a:srgbClr val="0B62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мостового перехода через р. </a:t>
            </a:r>
            <a:r>
              <a:rPr lang="ru-RU" altLang="ru-RU" sz="2800" dirty="0" smtClean="0">
                <a:solidFill>
                  <a:srgbClr val="0B62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Лену </a:t>
            </a:r>
            <a:r>
              <a:rPr lang="ru-RU" altLang="ru-RU" sz="2800" dirty="0" smtClean="0">
                <a:solidFill>
                  <a:srgbClr val="0B62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районе г. Якутска</a:t>
            </a:r>
            <a:endParaRPr lang="ru-RU" altLang="ru-RU" sz="2800" dirty="0">
              <a:solidFill>
                <a:srgbClr val="0B62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1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9FDC555-811C-4E62-B78D-DC977277AA36}" type="slidenum"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133" name="Picture 14" descr="район реализации проек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" r="984" b="1961"/>
          <a:stretch>
            <a:fillRect/>
          </a:stretch>
        </p:blipFill>
        <p:spPr bwMode="auto">
          <a:xfrm>
            <a:off x="627381" y="2099607"/>
            <a:ext cx="8843212" cy="654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Прямоугольник 1"/>
          <p:cNvSpPr>
            <a:spLocks noChangeArrowheads="1"/>
          </p:cNvSpPr>
          <p:nvPr/>
        </p:nvSpPr>
        <p:spPr bwMode="auto">
          <a:xfrm>
            <a:off x="9563099" y="6928873"/>
            <a:ext cx="28376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реализации проекта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539549"/>
              </p:ext>
            </p:extLst>
          </p:nvPr>
        </p:nvGraphicFramePr>
        <p:xfrm>
          <a:off x="9583415" y="7334602"/>
          <a:ext cx="2817352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2701"/>
                <a:gridCol w="131465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alt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Проектирование и строительство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Эксплуатация</a:t>
                      </a:r>
                      <a:endParaRPr lang="ru-RU" sz="1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alt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 месяца</a:t>
                      </a:r>
                    </a:p>
                    <a:p>
                      <a:r>
                        <a:rPr lang="ru-RU" alt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(6 лет)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797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 месяцев </a:t>
                      </a:r>
                    </a:p>
                    <a:p>
                      <a:pPr marL="0" marR="0" indent="0" algn="l" defTabSz="12797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(8 лет)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9596410" y="2158336"/>
            <a:ext cx="2657616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ЗАО «Институт «Стройпроект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endParaRPr lang="en-US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консорциума </a:t>
            </a:r>
          </a:p>
          <a:p>
            <a:pPr eaLnBrk="1" hangingPunct="1"/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«Транспортные концессии (Саха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победителя инвестиционного конкурса,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которого также входят: ВТБ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«УСК МОСТ» и «Бамстроймеханизация».</a:t>
            </a:r>
          </a:p>
          <a:p>
            <a:pPr eaLnBrk="1" hangingPunct="1"/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Выполненные работы:</a:t>
            </a:r>
          </a:p>
          <a:p>
            <a:pPr marL="285750" indent="-285750" eaLnBrk="1" hangingPunct="1">
              <a:buFont typeface="Wingdings" panose="05000000000000000000" pitchFamily="2" charset="2"/>
              <a:buChar char="§"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технической части конкурсной заявки на инвестиционный конкурс</a:t>
            </a:r>
          </a:p>
          <a:p>
            <a:pPr marL="285750" indent="-285750" eaLnBrk="1" hangingPunct="1">
              <a:buFont typeface="Wingdings" panose="05000000000000000000" pitchFamily="2" charset="2"/>
              <a:buChar char="§"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 консультирование.</a:t>
            </a:r>
            <a:endParaRPr lang="en-US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57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633414" y="356713"/>
            <a:ext cx="8683308" cy="1600200"/>
          </a:xfr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39180" tIns="19590" rIns="39180" bIns="19590" numCol="1" anchor="ctr" anchorCtr="0" compatLnSpc="1">
            <a:prstTxWarp prst="textNoShape">
              <a:avLst/>
            </a:prstTxWarp>
          </a:bodyPr>
          <a:lstStyle/>
          <a:p>
            <a:pPr algn="l" defTabSz="1237336"/>
            <a:r>
              <a:rPr lang="ru-RU" altLang="ru-RU" sz="2800" dirty="0" smtClean="0">
                <a:solidFill>
                  <a:srgbClr val="0B62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Автодорожный обход Хабаровска,</a:t>
            </a:r>
            <a:br>
              <a:rPr lang="ru-RU" altLang="ru-RU" sz="2800" dirty="0" smtClean="0">
                <a:solidFill>
                  <a:srgbClr val="0B62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solidFill>
                  <a:srgbClr val="0B62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 13 – км 42 </a:t>
            </a:r>
            <a:endParaRPr lang="ru-RU" altLang="ru-RU" sz="2800" dirty="0">
              <a:solidFill>
                <a:srgbClr val="0B62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0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CAAE777-CC61-4462-909D-EBCBFC4186D8}" type="slidenum"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109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4" y="2120266"/>
            <a:ext cx="8483282" cy="645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9475788" y="2120266"/>
            <a:ext cx="2838131" cy="776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7978" tIns="63991" rIns="127978" bIns="6399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Платная 4-полосная автомагистраль.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Автомагистраль соединит федеральные автодороги: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Хабаровск – Владивосток «Уссури» и Хабаровск ­– Находка «Восток». </a:t>
            </a:r>
          </a:p>
          <a:p>
            <a:pPr>
              <a:spcBef>
                <a:spcPct val="0"/>
              </a:spcBef>
              <a:buNone/>
            </a:pPr>
            <a:endParaRPr lang="en-US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участка: 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развязок,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 моста и путепровода.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Выполненные работы: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проектной документации </a:t>
            </a: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1463">
              <a:spcBef>
                <a:spcPct val="0"/>
              </a:spcBef>
              <a:buNone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заказу КГКУ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«Хабаровскуправтодор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финансово-экономической и концессионной документации проекта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(совместно с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«Пи-Эм-Эй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ct val="0"/>
              </a:spcBef>
            </a:pP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ct val="0"/>
              </a:spcBef>
            </a:pP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77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640082" y="266699"/>
            <a:ext cx="8775768" cy="1600200"/>
          </a:xfr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39180" tIns="19590" rIns="39180" bIns="19590" numCol="1" anchor="ctr" anchorCtr="0" compatLnSpc="1">
            <a:prstTxWarp prst="textNoShape">
              <a:avLst/>
            </a:prstTxWarp>
          </a:bodyPr>
          <a:lstStyle/>
          <a:p>
            <a:pPr algn="l" defTabSz="1237336"/>
            <a:r>
              <a:rPr lang="ru-RU" altLang="ru-RU" sz="2800" dirty="0" smtClean="0">
                <a:solidFill>
                  <a:srgbClr val="0B62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Мостовой переход через р. Обь в створе ул. Ипподромской в г. Новосибирске</a:t>
            </a:r>
            <a:endParaRPr lang="ru-RU" altLang="ru-RU" sz="2800" dirty="0">
              <a:solidFill>
                <a:srgbClr val="0B62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5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ADBC39A-C07D-4DC7-925E-CCB65724FC20}" type="slidenum"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60" name="Прямоугольник 2"/>
          <p:cNvSpPr>
            <a:spLocks noChangeArrowheads="1"/>
          </p:cNvSpPr>
          <p:nvPr/>
        </p:nvSpPr>
        <p:spPr bwMode="auto">
          <a:xfrm>
            <a:off x="640082" y="2050989"/>
            <a:ext cx="1152143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проектной документации с учетом реализации проекта по схеме ГЧП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включая: </a:t>
            </a:r>
          </a:p>
          <a:p>
            <a:pPr marL="542925" lvl="1" indent="-271463" algn="just" defTabSz="630238"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444500" algn="l"/>
                <a:tab pos="542925" algn="l"/>
              </a:tabLst>
              <a:defRPr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транспортное моделирование потоков в условиях взимания платы за проезд, </a:t>
            </a:r>
          </a:p>
          <a:p>
            <a:pPr marL="542925" lvl="1" indent="-271463" algn="just" defTabSz="630238"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444500" algn="l"/>
                <a:tab pos="542925" algn="l"/>
              </a:tabLst>
              <a:defRPr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тарифов, </a:t>
            </a:r>
          </a:p>
          <a:p>
            <a:pPr marL="542925" lvl="1" indent="-271463" algn="just" defTabSz="630238"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444500" algn="l"/>
                <a:tab pos="542925" algn="l"/>
              </a:tabLst>
              <a:defRPr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системы взимания платы и пунктов сборы платы, </a:t>
            </a:r>
          </a:p>
          <a:p>
            <a:pPr marL="542925" lvl="1" indent="-271463" algn="just" defTabSz="630238"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444500" algn="l"/>
                <a:tab pos="542925" algn="l"/>
              </a:tabLst>
              <a:defRPr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графика капитальных и эксплуатационных затрат на строительство и эксплуатацию объекта.</a:t>
            </a:r>
            <a:endParaRPr lang="ru-RU" alt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ГЧП проекта</a:t>
            </a:r>
            <a:r>
              <a:rPr lang="en-US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9750" indent="-269875" algn="just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Концепции реализации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и юридической модели проекта (совместно с 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Herbert Smith Freehills)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39750" indent="-269875" algn="just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финансовой модели проекта.</a:t>
            </a:r>
          </a:p>
          <a:p>
            <a:pPr marL="539750" lvl="1" indent="-269875" algn="just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конкурсной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документации и проекта концессионного соглашения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инвестиционного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конкурса.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061" name="Рисунок 6" descr="09"/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9"/>
          <a:stretch/>
        </p:blipFill>
        <p:spPr bwMode="auto">
          <a:xfrm>
            <a:off x="8086666" y="4716262"/>
            <a:ext cx="4074854" cy="396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4" t="6517" b="-1"/>
          <a:stretch/>
        </p:blipFill>
        <p:spPr>
          <a:xfrm>
            <a:off x="640082" y="4716262"/>
            <a:ext cx="7312729" cy="396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52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2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27"/>
</p:tagLst>
</file>

<file path=ppt/theme/theme1.xml><?xml version="1.0" encoding="utf-8"?>
<a:theme xmlns:a="http://schemas.openxmlformats.org/drawingml/2006/main" name="1_Standard_Template_RUS">
  <a:themeElements>
    <a:clrScheme name="VTB Capital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1F497D"/>
      </a:accent1>
      <a:accent2>
        <a:srgbClr val="538ED5"/>
      </a:accent2>
      <a:accent3>
        <a:srgbClr val="8DB4E3"/>
      </a:accent3>
      <a:accent4>
        <a:srgbClr val="C5D9F1"/>
      </a:accent4>
      <a:accent5>
        <a:srgbClr val="7F7F7F"/>
      </a:accent5>
      <a:accent6>
        <a:srgbClr val="B2B2B2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29121</TotalTime>
  <Words>1168</Words>
  <Application>Microsoft Office PowerPoint</Application>
  <PresentationFormat>A3 (297x420 мм)</PresentationFormat>
  <Paragraphs>207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Tahoma</vt:lpstr>
      <vt:lpstr>Times New Roman</vt:lpstr>
      <vt:lpstr>Wingdings</vt:lpstr>
      <vt:lpstr>1_Standard_Template_RUS</vt:lpstr>
      <vt:lpstr>Тема Office</vt:lpstr>
      <vt:lpstr>Презентация PowerPoint</vt:lpstr>
      <vt:lpstr>Презентация PowerPoint</vt:lpstr>
      <vt:lpstr>Западный Скоростной Диаметр в Санкт-Петербурге</vt:lpstr>
      <vt:lpstr>Скоростная автомобильная платная дорога М-11 Москва – Санкт-Петербург,  </vt:lpstr>
      <vt:lpstr>Проектирование платных участков автодорог  М-1 «Беларусь» и М-4 «Дон»</vt:lpstr>
      <vt:lpstr>Строительство нового выхода на МКАД  с федеральной автомобильной дороги М-7 «Волга» на участке МКАД – км 60</vt:lpstr>
      <vt:lpstr>Строительство мостового перехода через р. Лену в районе г. Якутска</vt:lpstr>
      <vt:lpstr>Автодорожный обход Хабаровска, км 13 – км 42 </vt:lpstr>
      <vt:lpstr>Мостовой переход через р. Обь в створе ул. Ипподромской в г. Новосибирске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Vetrov</dc:creator>
  <cp:lastModifiedBy>zhurbin</cp:lastModifiedBy>
  <cp:revision>1776</cp:revision>
  <cp:lastPrinted>2015-07-08T12:50:50Z</cp:lastPrinted>
  <dcterms:created xsi:type="dcterms:W3CDTF">2005-11-21T15:46:26Z</dcterms:created>
  <dcterms:modified xsi:type="dcterms:W3CDTF">2015-08-06T13:54:03Z</dcterms:modified>
</cp:coreProperties>
</file>